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5" r:id="rId3"/>
    <p:sldId id="266" r:id="rId4"/>
    <p:sldId id="257" r:id="rId5"/>
    <p:sldId id="271" r:id="rId6"/>
    <p:sldId id="272" r:id="rId7"/>
    <p:sldId id="273" r:id="rId8"/>
    <p:sldId id="274" r:id="rId9"/>
    <p:sldId id="270" r:id="rId10"/>
    <p:sldId id="268" r:id="rId11"/>
    <p:sldId id="281" r:id="rId12"/>
    <p:sldId id="267" r:id="rId13"/>
    <p:sldId id="283" r:id="rId14"/>
    <p:sldId id="275" r:id="rId15"/>
    <p:sldId id="276" r:id="rId16"/>
    <p:sldId id="282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-mpovalec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54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5649D-1BFE-4D72-A14B-5EC8AC9D39D1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22C3D-DCB8-461A-BF8C-017B53ED799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62327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E23D-2E21-4068-8E74-58A7E3B82BBE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54D5-5692-4B47-B09E-58BE16B30F61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56745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E23D-2E21-4068-8E74-58A7E3B82BBE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54D5-5692-4B47-B09E-58BE16B30F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53898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E23D-2E21-4068-8E74-58A7E3B82BBE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54D5-5692-4B47-B09E-58BE16B30F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77767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E23D-2E21-4068-8E74-58A7E3B82BBE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54D5-5692-4B47-B09E-58BE16B30F6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44977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E23D-2E21-4068-8E74-58A7E3B82BBE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54D5-5692-4B47-B09E-58BE16B30F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72353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E23D-2E21-4068-8E74-58A7E3B82BBE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54D5-5692-4B47-B09E-58BE16B30F6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13767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E23D-2E21-4068-8E74-58A7E3B82BBE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54D5-5692-4B47-B09E-58BE16B30F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48341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E23D-2E21-4068-8E74-58A7E3B82BBE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54D5-5692-4B47-B09E-58BE16B30F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25297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E23D-2E21-4068-8E74-58A7E3B82BBE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54D5-5692-4B47-B09E-58BE16B30F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983284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E23D-2E21-4068-8E74-58A7E3B82BBE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54D5-5692-4B47-B09E-58BE16B30F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3171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E23D-2E21-4068-8E74-58A7E3B82BBE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54D5-5692-4B47-B09E-58BE16B30F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44218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E23D-2E21-4068-8E74-58A7E3B82BBE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54D5-5692-4B47-B09E-58BE16B30F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42348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E23D-2E21-4068-8E74-58A7E3B82BBE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54D5-5692-4B47-B09E-58BE16B30F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17347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E23D-2E21-4068-8E74-58A7E3B82BBE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54D5-5692-4B47-B09E-58BE16B30F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63048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E23D-2E21-4068-8E74-58A7E3B82BBE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54D5-5692-4B47-B09E-58BE16B30F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744302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E23D-2E21-4068-8E74-58A7E3B82BBE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54D5-5692-4B47-B09E-58BE16B30F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517265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E23D-2E21-4068-8E74-58A7E3B82BBE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54D5-5692-4B47-B09E-58BE16B30F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01775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3ECE23D-2E21-4068-8E74-58A7E3B82BBE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C254D5-5692-4B47-B09E-58BE16B30F61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3" name="Picture 2" descr="\\DROBO-FS\QuickDrops\JB\PPTX NG\Droplets\LightingOverlay.png">
            <a:extLst>
              <a:ext uri="{FF2B5EF4-FFF2-40B4-BE49-F238E27FC236}">
                <a16:creationId xmlns="" xmlns:a16="http://schemas.microsoft.com/office/drawing/2014/main" id="{0C06B71C-D6FD-41D3-9B11-03916DBD48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05E4B39A-F8A5-49A6-B1EE-3356BA6D618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15" name="TekstniOkvir 14">
            <a:extLst>
              <a:ext uri="{FF2B5EF4-FFF2-40B4-BE49-F238E27FC236}">
                <a16:creationId xmlns="" xmlns:a16="http://schemas.microsoft.com/office/drawing/2014/main" id="{EEBCEC0C-3604-42FD-82AC-D27628D9C1A5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  <p:extLst>
      <p:ext uri="{BB962C8B-B14F-4D97-AF65-F5344CB8AC3E}">
        <p14:creationId xmlns="" xmlns:p14="http://schemas.microsoft.com/office/powerpoint/2010/main" val="1177023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hyperlink" Target="https://commons.wikimedia.org/wiki/File:Venus-female-symbol-pink-shadowed.sv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hyperlink" Target="https://commons.wikimedia.org/wiki/File:Mars-male-symbol-pseudo-3D-blue.svg" TargetMode="Externa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hyperlink" Target="https://www.e-sfera.hr/dodatni-digitalni-sadrzaji/6e730f8f-ddb6-43c2-9ac4-1baf593361e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-sfera.hr/dodatni-digitalni-sadrzaji/bc153799-3346-410e-8897-e6dd6a734ba1/" TargetMode="External"/><Relationship Id="rId5" Type="http://schemas.openxmlformats.org/officeDocument/2006/relationships/hyperlink" Target="http://www.medicalgraphics.de/en/component/joomgallery/organs/kidneys-blood-vessels.html" TargetMode="Externa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e-sfera.hr/dodatni-digitalni-sadrzaji/16544568-c9ea-4a66-b7c8-4d26f35d6595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www.hkhk.edu.ee/vesi/vee_funktsioonid_organismis.html" TargetMode="External"/><Relationship Id="rId2" Type="http://schemas.openxmlformats.org/officeDocument/2006/relationships/hyperlink" Target="https://www.e-sfera.hr/dodatni-digitalni-sadrzaji/dbba0ddb-d8a6-4e20-9f59-3b0272a62c2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ww.pxfuel.com/en/free-photo-jmtcj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weil.com/health-wellness/body-mind-spirit/gastrointestinal/botox-for-the-bladder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olcatteacher.blogspot.com/2012/01/10-ways-for-living-large-in-lunch-duty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medicalgraphics.de/en/component/joomgallery/organs/kidneys-blood-vessels.html" TargetMode="External"/><Relationship Id="rId7" Type="http://schemas.openxmlformats.org/officeDocument/2006/relationships/hyperlink" Target="http://futurism.com/new-synthetic-human-lung-is-quite-literally-a-breath-of-fresh-air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lepotica.rs/preporucujemo/znacaj-limuna-i-meda-u-lepoti" TargetMode="Externa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eg"/><Relationship Id="rId4" Type="http://schemas.openxmlformats.org/officeDocument/2006/relationships/hyperlink" Target="http://www.medicalgraphics.de/en/component/joomgallery/organs/kidneys-blood-vessel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e-sfera.hr/dodatni-digitalni-sadrzaji/bc153799-3346-410e-8897-e6dd6a734ba1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2C4F4DA-9448-4171-BA4D-3101EF46E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499" y="634154"/>
            <a:ext cx="8001000" cy="1434649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ODRŽAVANJE RAVNOTEŽNIH UVJETA U ORGANIZMU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BCB4397D-D9C5-4EE7-B66F-24DFD9BB16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EE5047A0-B7E4-420F-A1D9-A3A2EFEF147F}"/>
              </a:ext>
            </a:extLst>
          </p:cNvPr>
          <p:cNvSpPr txBox="1"/>
          <p:nvPr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  <p:sp>
        <p:nvSpPr>
          <p:cNvPr id="7" name="Dijagram toka: Izmjenična obrada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F9F50261-4DED-41B8-AE98-9AF33936A5D4}"/>
              </a:ext>
            </a:extLst>
          </p:cNvPr>
          <p:cNvSpPr/>
          <p:nvPr/>
        </p:nvSpPr>
        <p:spPr>
          <a:xfrm>
            <a:off x="10823640" y="753228"/>
            <a:ext cx="1168779" cy="884703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skok na 2. dio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AF4CF6B8-ACEA-43E1-87D7-344C5EFEE8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32" y="2669027"/>
            <a:ext cx="3170133" cy="4033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06411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8">
            <a:extLst>
              <a:ext uri="{FF2B5EF4-FFF2-40B4-BE49-F238E27FC236}">
                <a16:creationId xmlns="" xmlns:a16="http://schemas.microsoft.com/office/drawing/2014/main" id="{370C6C65-AE11-4313-AB09-9B0576736EC6}"/>
              </a:ext>
            </a:extLst>
          </p:cNvPr>
          <p:cNvSpPr txBox="1">
            <a:spLocks/>
          </p:cNvSpPr>
          <p:nvPr/>
        </p:nvSpPr>
        <p:spPr>
          <a:xfrm>
            <a:off x="213040" y="207945"/>
            <a:ext cx="5699488" cy="666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b="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rial" pitchFamily="34" charset="0"/>
                <a:cs typeface="Arial" pitchFamily="34" charset="0"/>
              </a:rPr>
              <a:t>Mokraćni sustav čovjeka</a:t>
            </a:r>
          </a:p>
        </p:txBody>
      </p:sp>
      <p:sp>
        <p:nvSpPr>
          <p:cNvPr id="29" name="Pravokutnik: zaobljeni kutovi 28">
            <a:extLst>
              <a:ext uri="{FF2B5EF4-FFF2-40B4-BE49-F238E27FC236}">
                <a16:creationId xmlns="" xmlns:a16="http://schemas.microsoft.com/office/drawing/2014/main" id="{4E9A99A7-821D-4B27-8BF4-13B055FFE0FE}"/>
              </a:ext>
            </a:extLst>
          </p:cNvPr>
          <p:cNvSpPr/>
          <p:nvPr/>
        </p:nvSpPr>
        <p:spPr>
          <a:xfrm>
            <a:off x="602904" y="1375792"/>
            <a:ext cx="8321900" cy="105961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u regulaciji sastava tjelesnih tekućina sudjeluju različiti organski sustavi, a najznačajniju ulogu ima </a:t>
            </a:r>
            <a:r>
              <a:rPr lang="hr-HR" sz="2000" b="1" u="sng" dirty="0"/>
              <a:t>mokraćni sustav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="" xmlns:a16="http://schemas.microsoft.com/office/drawing/2014/main" id="{F0A95C3C-B0E7-4750-9CD7-B9E7BDA89F9B}"/>
              </a:ext>
            </a:extLst>
          </p:cNvPr>
          <p:cNvSpPr/>
          <p:nvPr/>
        </p:nvSpPr>
        <p:spPr>
          <a:xfrm>
            <a:off x="602904" y="2970926"/>
            <a:ext cx="6561376" cy="105961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Mokraćni sustav odstranjuje otpadne i štetne tvari te višak vode.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31C70533-514E-47AD-9511-498BE6E8C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25" y="2653197"/>
            <a:ext cx="2868398" cy="3825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1B4EE498-E574-4326-8AF5-61A2B0B35860}"/>
              </a:ext>
            </a:extLst>
          </p:cNvPr>
          <p:cNvSpPr txBox="1"/>
          <p:nvPr/>
        </p:nvSpPr>
        <p:spPr>
          <a:xfrm>
            <a:off x="2849161" y="5383136"/>
            <a:ext cx="2860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Koja vrsta tkiva gradi unutarnje organe? </a:t>
            </a:r>
          </a:p>
          <a:p>
            <a:pPr algn="ctr"/>
            <a:r>
              <a:rPr lang="hr-H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Koja im je uloga i kako su građeni?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D7FD3AAA-7807-49C3-B663-14F19A326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8720" y="4566060"/>
            <a:ext cx="719557" cy="688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56101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8">
            <a:extLst>
              <a:ext uri="{FF2B5EF4-FFF2-40B4-BE49-F238E27FC236}">
                <a16:creationId xmlns="" xmlns:a16="http://schemas.microsoft.com/office/drawing/2014/main" id="{370C6C65-AE11-4313-AB09-9B0576736EC6}"/>
              </a:ext>
            </a:extLst>
          </p:cNvPr>
          <p:cNvSpPr txBox="1">
            <a:spLocks/>
          </p:cNvSpPr>
          <p:nvPr/>
        </p:nvSpPr>
        <p:spPr>
          <a:xfrm>
            <a:off x="396511" y="238705"/>
            <a:ext cx="6440894" cy="101344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5800" b="1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rial" pitchFamily="34" charset="0"/>
                <a:cs typeface="Arial" pitchFamily="34" charset="0"/>
              </a:rPr>
              <a:t>Mokraćni sustav </a:t>
            </a:r>
          </a:p>
          <a:p>
            <a:pPr algn="ctr"/>
            <a:r>
              <a:rPr lang="hr-HR" sz="5800" b="1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rial" pitchFamily="34" charset="0"/>
                <a:cs typeface="Arial" pitchFamily="34" charset="0"/>
              </a:rPr>
              <a:t>čovjeka</a:t>
            </a:r>
          </a:p>
          <a:p>
            <a:pPr algn="ctr"/>
            <a:endParaRPr lang="hr-HR" b="1" dirty="0">
              <a:solidFill>
                <a:schemeClr val="accent1">
                  <a:lumMod val="50000"/>
                </a:schemeClr>
              </a:solidFill>
              <a:uFill>
                <a:solidFill>
                  <a:schemeClr val="accent5">
                    <a:lumMod val="60000"/>
                    <a:lumOff val="40000"/>
                  </a:schemeClr>
                </a:solidFill>
              </a:uFill>
              <a:latin typeface="Brush Script MT" panose="03060802040406070304" pitchFamily="66" charset="0"/>
            </a:endParaRPr>
          </a:p>
        </p:txBody>
      </p:sp>
      <p:pic>
        <p:nvPicPr>
          <p:cNvPr id="9" name="Picture 4" descr="rad7F435.jpg">
            <a:extLst>
              <a:ext uri="{FF2B5EF4-FFF2-40B4-BE49-F238E27FC236}">
                <a16:creationId xmlns="" xmlns:a16="http://schemas.microsoft.com/office/drawing/2014/main" id="{AB0505EE-CE62-4FBC-87FA-120CE3DE749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86" y="1574279"/>
            <a:ext cx="2600325" cy="4464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Ravni poveznik sa strelicom 9">
            <a:extLst>
              <a:ext uri="{FF2B5EF4-FFF2-40B4-BE49-F238E27FC236}">
                <a16:creationId xmlns="" xmlns:a16="http://schemas.microsoft.com/office/drawing/2014/main" id="{8E7A6F2D-128E-405E-9386-5770276C5D1B}"/>
              </a:ext>
            </a:extLst>
          </p:cNvPr>
          <p:cNvCxnSpPr/>
          <p:nvPr/>
        </p:nvCxnSpPr>
        <p:spPr>
          <a:xfrm>
            <a:off x="5393291" y="2221471"/>
            <a:ext cx="3361509" cy="22642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avni poveznik sa strelicom 13">
            <a:extLst>
              <a:ext uri="{FF2B5EF4-FFF2-40B4-BE49-F238E27FC236}">
                <a16:creationId xmlns="" xmlns:a16="http://schemas.microsoft.com/office/drawing/2014/main" id="{C5B42105-7F48-4CEA-A007-C82DFFC8E9B8}"/>
              </a:ext>
            </a:extLst>
          </p:cNvPr>
          <p:cNvCxnSpPr>
            <a:cxnSpLocks/>
          </p:cNvCxnSpPr>
          <p:nvPr/>
        </p:nvCxnSpPr>
        <p:spPr>
          <a:xfrm flipV="1">
            <a:off x="6223247" y="4726497"/>
            <a:ext cx="1624614" cy="7415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Ravni poveznik sa strelicom 14">
            <a:extLst>
              <a:ext uri="{FF2B5EF4-FFF2-40B4-BE49-F238E27FC236}">
                <a16:creationId xmlns="" xmlns:a16="http://schemas.microsoft.com/office/drawing/2014/main" id="{5E1E1F5A-32EC-41BC-BF23-3698ACD1C839}"/>
              </a:ext>
            </a:extLst>
          </p:cNvPr>
          <p:cNvCxnSpPr>
            <a:cxnSpLocks/>
          </p:cNvCxnSpPr>
          <p:nvPr/>
        </p:nvCxnSpPr>
        <p:spPr>
          <a:xfrm flipH="1" flipV="1">
            <a:off x="4155047" y="5476931"/>
            <a:ext cx="1864014" cy="3894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Ravni poveznik 19">
            <a:extLst>
              <a:ext uri="{FF2B5EF4-FFF2-40B4-BE49-F238E27FC236}">
                <a16:creationId xmlns="" xmlns:a16="http://schemas.microsoft.com/office/drawing/2014/main" id="{1A05EEDB-CF27-42F8-8AD6-23BC606FF0A1}"/>
              </a:ext>
            </a:extLst>
          </p:cNvPr>
          <p:cNvCxnSpPr>
            <a:cxnSpLocks/>
          </p:cNvCxnSpPr>
          <p:nvPr/>
        </p:nvCxnSpPr>
        <p:spPr>
          <a:xfrm flipV="1">
            <a:off x="7074046" y="2427176"/>
            <a:ext cx="1217699" cy="44666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avokutnik: zaobljeni kutovi 22">
            <a:extLst>
              <a:ext uri="{FF2B5EF4-FFF2-40B4-BE49-F238E27FC236}">
                <a16:creationId xmlns="" xmlns:a16="http://schemas.microsoft.com/office/drawing/2014/main" id="{C46C04DA-58C4-48C9-8554-67D99B33EC11}"/>
              </a:ext>
            </a:extLst>
          </p:cNvPr>
          <p:cNvSpPr/>
          <p:nvPr/>
        </p:nvSpPr>
        <p:spPr>
          <a:xfrm>
            <a:off x="1567437" y="3002870"/>
            <a:ext cx="2320213" cy="80343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mokraćovodi (2)</a:t>
            </a:r>
          </a:p>
        </p:txBody>
      </p:sp>
      <p:sp>
        <p:nvSpPr>
          <p:cNvPr id="24" name="Pravokutnik: zaobljeni kutovi 23">
            <a:extLst>
              <a:ext uri="{FF2B5EF4-FFF2-40B4-BE49-F238E27FC236}">
                <a16:creationId xmlns="" xmlns:a16="http://schemas.microsoft.com/office/drawing/2014/main" id="{025B69F6-A2D6-49BD-8125-1B0C46A974F1}"/>
              </a:ext>
            </a:extLst>
          </p:cNvPr>
          <p:cNvSpPr/>
          <p:nvPr/>
        </p:nvSpPr>
        <p:spPr>
          <a:xfrm>
            <a:off x="1743046" y="4988835"/>
            <a:ext cx="2320213" cy="80343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mokraćna cijev (1)</a:t>
            </a:r>
          </a:p>
        </p:txBody>
      </p:sp>
      <p:sp>
        <p:nvSpPr>
          <p:cNvPr id="27" name="Pravokutnik: zaobljeni kutovi 26">
            <a:extLst>
              <a:ext uri="{FF2B5EF4-FFF2-40B4-BE49-F238E27FC236}">
                <a16:creationId xmlns="" xmlns:a16="http://schemas.microsoft.com/office/drawing/2014/main" id="{F4907CBD-A066-42B1-A309-F72FBB69B866}"/>
              </a:ext>
            </a:extLst>
          </p:cNvPr>
          <p:cNvSpPr/>
          <p:nvPr/>
        </p:nvSpPr>
        <p:spPr>
          <a:xfrm>
            <a:off x="8901482" y="1957298"/>
            <a:ext cx="1871191" cy="80343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bubrezi (2)</a:t>
            </a:r>
          </a:p>
        </p:txBody>
      </p:sp>
      <p:sp>
        <p:nvSpPr>
          <p:cNvPr id="28" name="Pravokutnik: zaobljeni kutovi 27">
            <a:extLst>
              <a:ext uri="{FF2B5EF4-FFF2-40B4-BE49-F238E27FC236}">
                <a16:creationId xmlns="" xmlns:a16="http://schemas.microsoft.com/office/drawing/2014/main" id="{D4265716-CE98-4A19-AC96-FC2A16BD827C}"/>
              </a:ext>
            </a:extLst>
          </p:cNvPr>
          <p:cNvSpPr/>
          <p:nvPr/>
        </p:nvSpPr>
        <p:spPr>
          <a:xfrm>
            <a:off x="7981587" y="4282810"/>
            <a:ext cx="2320213" cy="80343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mokraćni mjehur (1)</a:t>
            </a:r>
          </a:p>
        </p:txBody>
      </p:sp>
      <p:cxnSp>
        <p:nvCxnSpPr>
          <p:cNvPr id="25" name="Ravni poveznik sa strelicom 24">
            <a:extLst>
              <a:ext uri="{FF2B5EF4-FFF2-40B4-BE49-F238E27FC236}">
                <a16:creationId xmlns="" xmlns:a16="http://schemas.microsoft.com/office/drawing/2014/main" id="{CC9F25D7-4C65-43EC-8D8C-240BCE4D1568}"/>
              </a:ext>
            </a:extLst>
          </p:cNvPr>
          <p:cNvCxnSpPr>
            <a:cxnSpLocks/>
          </p:cNvCxnSpPr>
          <p:nvPr/>
        </p:nvCxnSpPr>
        <p:spPr>
          <a:xfrm flipH="1" flipV="1">
            <a:off x="3956547" y="3490428"/>
            <a:ext cx="1609753" cy="392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Ravni poveznik 29">
            <a:extLst>
              <a:ext uri="{FF2B5EF4-FFF2-40B4-BE49-F238E27FC236}">
                <a16:creationId xmlns="" xmlns:a16="http://schemas.microsoft.com/office/drawing/2014/main" id="{D8FAC355-7868-4273-A7B7-E9C085EBB05B}"/>
              </a:ext>
            </a:extLst>
          </p:cNvPr>
          <p:cNvCxnSpPr>
            <a:cxnSpLocks/>
          </p:cNvCxnSpPr>
          <p:nvPr/>
        </p:nvCxnSpPr>
        <p:spPr>
          <a:xfrm>
            <a:off x="4216894" y="3504667"/>
            <a:ext cx="2598427" cy="708496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2509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 animBg="1"/>
      <p:bldP spid="24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1">
            <a:extLst>
              <a:ext uri="{FF2B5EF4-FFF2-40B4-BE49-F238E27FC236}">
                <a16:creationId xmlns="" xmlns:a16="http://schemas.microsoft.com/office/drawing/2014/main" id="{08F1A59C-9864-4FD7-A2F6-3BB9DF46C165}"/>
              </a:ext>
            </a:extLst>
          </p:cNvPr>
          <p:cNvSpPr txBox="1">
            <a:spLocks/>
          </p:cNvSpPr>
          <p:nvPr/>
        </p:nvSpPr>
        <p:spPr>
          <a:xfrm>
            <a:off x="199581" y="253491"/>
            <a:ext cx="6910336" cy="9982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Gungsuh" panose="02030600000101010101" pitchFamily="18" charset="-127"/>
                <a:ea typeface="Gungsuh" panose="02030600000101010101" pitchFamily="18" charset="-127"/>
              </a:rPr>
              <a:t>Smještaj mokraćnog sustava u žene i muškarca</a:t>
            </a:r>
          </a:p>
        </p:txBody>
      </p:sp>
      <p:pic>
        <p:nvPicPr>
          <p:cNvPr id="4" name="Picture 6" descr="rad58F46.jpg">
            <a:extLst>
              <a:ext uri="{FF2B5EF4-FFF2-40B4-BE49-F238E27FC236}">
                <a16:creationId xmlns="" xmlns:a16="http://schemas.microsoft.com/office/drawing/2014/main" id="{63798FBA-22A2-41F8-8D12-E59AF6723E4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4310" y="1397790"/>
            <a:ext cx="2671762" cy="3893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radCE6B8.jpg">
            <a:extLst>
              <a:ext uri="{FF2B5EF4-FFF2-40B4-BE49-F238E27FC236}">
                <a16:creationId xmlns="" xmlns:a16="http://schemas.microsoft.com/office/drawing/2014/main" id="{9A284D83-4026-4518-AA15-F6919BFAD4F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254" y="1340126"/>
            <a:ext cx="2885395" cy="3893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avni poveznik sa strelicom 11">
            <a:extLst>
              <a:ext uri="{FF2B5EF4-FFF2-40B4-BE49-F238E27FC236}">
                <a16:creationId xmlns="" xmlns:a16="http://schemas.microsoft.com/office/drawing/2014/main" id="{61B586D7-18C5-4C05-AC7C-792A1ED64888}"/>
              </a:ext>
            </a:extLst>
          </p:cNvPr>
          <p:cNvCxnSpPr>
            <a:cxnSpLocks/>
          </p:cNvCxnSpPr>
          <p:nvPr/>
        </p:nvCxnSpPr>
        <p:spPr>
          <a:xfrm flipH="1" flipV="1">
            <a:off x="6791231" y="1688583"/>
            <a:ext cx="2199434" cy="244734"/>
          </a:xfrm>
          <a:prstGeom prst="straightConnector1">
            <a:avLst/>
          </a:prstGeom>
          <a:ln w="28575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="" xmlns:a16="http://schemas.microsoft.com/office/drawing/2014/main" id="{BB44E103-F468-44EB-BA63-194A60D1DBC8}"/>
              </a:ext>
            </a:extLst>
          </p:cNvPr>
          <p:cNvCxnSpPr>
            <a:cxnSpLocks/>
          </p:cNvCxnSpPr>
          <p:nvPr/>
        </p:nvCxnSpPr>
        <p:spPr>
          <a:xfrm flipV="1">
            <a:off x="2697412" y="2529621"/>
            <a:ext cx="1883873" cy="101299"/>
          </a:xfrm>
          <a:prstGeom prst="straightConnector1">
            <a:avLst/>
          </a:prstGeom>
          <a:ln w="28575">
            <a:solidFill>
              <a:schemeClr val="bg1">
                <a:lumMod val="95000"/>
                <a:lumOff val="5000"/>
                <a:alpha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vni poveznik sa strelicom 19">
            <a:extLst>
              <a:ext uri="{FF2B5EF4-FFF2-40B4-BE49-F238E27FC236}">
                <a16:creationId xmlns="" xmlns:a16="http://schemas.microsoft.com/office/drawing/2014/main" id="{AE7E18B3-3710-4C62-88E1-10BB8A0017DC}"/>
              </a:ext>
            </a:extLst>
          </p:cNvPr>
          <p:cNvCxnSpPr>
            <a:cxnSpLocks/>
          </p:cNvCxnSpPr>
          <p:nvPr/>
        </p:nvCxnSpPr>
        <p:spPr>
          <a:xfrm flipV="1">
            <a:off x="2744978" y="1764512"/>
            <a:ext cx="1737606" cy="96285"/>
          </a:xfrm>
          <a:prstGeom prst="straightConnector1">
            <a:avLst/>
          </a:prstGeom>
          <a:ln w="28575">
            <a:solidFill>
              <a:schemeClr val="bg1">
                <a:lumMod val="95000"/>
                <a:lumOff val="5000"/>
                <a:alpha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avni poveznik sa strelicom 20">
            <a:extLst>
              <a:ext uri="{FF2B5EF4-FFF2-40B4-BE49-F238E27FC236}">
                <a16:creationId xmlns="" xmlns:a16="http://schemas.microsoft.com/office/drawing/2014/main" id="{9BCBD741-E422-42D7-A751-66EB1370529F}"/>
              </a:ext>
            </a:extLst>
          </p:cNvPr>
          <p:cNvCxnSpPr>
            <a:cxnSpLocks/>
          </p:cNvCxnSpPr>
          <p:nvPr/>
        </p:nvCxnSpPr>
        <p:spPr>
          <a:xfrm flipV="1">
            <a:off x="2809103" y="4011827"/>
            <a:ext cx="1655805" cy="49428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avni poveznik sa strelicom 21">
            <a:extLst>
              <a:ext uri="{FF2B5EF4-FFF2-40B4-BE49-F238E27FC236}">
                <a16:creationId xmlns="" xmlns:a16="http://schemas.microsoft.com/office/drawing/2014/main" id="{E1EF108D-47AE-495F-92E3-B61DA24A4630}"/>
              </a:ext>
            </a:extLst>
          </p:cNvPr>
          <p:cNvCxnSpPr>
            <a:cxnSpLocks/>
          </p:cNvCxnSpPr>
          <p:nvPr/>
        </p:nvCxnSpPr>
        <p:spPr>
          <a:xfrm flipV="1">
            <a:off x="3019326" y="3361038"/>
            <a:ext cx="1412631" cy="322755"/>
          </a:xfrm>
          <a:prstGeom prst="straightConnector1">
            <a:avLst/>
          </a:prstGeom>
          <a:ln w="28575">
            <a:solidFill>
              <a:schemeClr val="bg1">
                <a:lumMod val="95000"/>
                <a:lumOff val="5000"/>
                <a:alpha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Pravokutnik: zaobljeni kutovi 22">
            <a:extLst>
              <a:ext uri="{FF2B5EF4-FFF2-40B4-BE49-F238E27FC236}">
                <a16:creationId xmlns="" xmlns:a16="http://schemas.microsoft.com/office/drawing/2014/main" id="{22827DFA-B93C-4BD3-98F6-63D3FF0B48D1}"/>
              </a:ext>
            </a:extLst>
          </p:cNvPr>
          <p:cNvSpPr/>
          <p:nvPr/>
        </p:nvSpPr>
        <p:spPr>
          <a:xfrm>
            <a:off x="4687328" y="2165601"/>
            <a:ext cx="1879517" cy="65901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mokraćovod (2)</a:t>
            </a:r>
          </a:p>
        </p:txBody>
      </p:sp>
      <p:sp>
        <p:nvSpPr>
          <p:cNvPr id="24" name="Pravokutnik: zaobljeni kutovi 23">
            <a:extLst>
              <a:ext uri="{FF2B5EF4-FFF2-40B4-BE49-F238E27FC236}">
                <a16:creationId xmlns="" xmlns:a16="http://schemas.microsoft.com/office/drawing/2014/main" id="{E9AC2E6E-2A5F-4992-A550-AFA3E761DB0B}"/>
              </a:ext>
            </a:extLst>
          </p:cNvPr>
          <p:cNvSpPr/>
          <p:nvPr/>
        </p:nvSpPr>
        <p:spPr>
          <a:xfrm>
            <a:off x="4510995" y="3764625"/>
            <a:ext cx="2340678" cy="59550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mokraćna cijev (1)</a:t>
            </a:r>
          </a:p>
        </p:txBody>
      </p:sp>
      <p:sp>
        <p:nvSpPr>
          <p:cNvPr id="25" name="Pravokutnik: zaobljeni kutovi 24">
            <a:extLst>
              <a:ext uri="{FF2B5EF4-FFF2-40B4-BE49-F238E27FC236}">
                <a16:creationId xmlns="" xmlns:a16="http://schemas.microsoft.com/office/drawing/2014/main" id="{217CB07D-B143-4F1E-9B1D-64704DF5767C}"/>
              </a:ext>
            </a:extLst>
          </p:cNvPr>
          <p:cNvSpPr/>
          <p:nvPr/>
        </p:nvSpPr>
        <p:spPr>
          <a:xfrm>
            <a:off x="4956717" y="1367481"/>
            <a:ext cx="1287429" cy="74635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bubreg (2)</a:t>
            </a:r>
          </a:p>
        </p:txBody>
      </p:sp>
      <p:sp>
        <p:nvSpPr>
          <p:cNvPr id="26" name="Pravokutnik: zaobljeni kutovi 25">
            <a:extLst>
              <a:ext uri="{FF2B5EF4-FFF2-40B4-BE49-F238E27FC236}">
                <a16:creationId xmlns="" xmlns:a16="http://schemas.microsoft.com/office/drawing/2014/main" id="{565AE306-C3F8-4DB7-9013-545146E5FDBC}"/>
              </a:ext>
            </a:extLst>
          </p:cNvPr>
          <p:cNvSpPr/>
          <p:nvPr/>
        </p:nvSpPr>
        <p:spPr>
          <a:xfrm>
            <a:off x="4497857" y="3040047"/>
            <a:ext cx="2320213" cy="59550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mokraćni mjehur</a:t>
            </a:r>
          </a:p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</a:t>
            </a:r>
          </a:p>
        </p:txBody>
      </p:sp>
      <p:sp>
        <p:nvSpPr>
          <p:cNvPr id="34" name="Pravokutnik: zaobljeni kutovi 33">
            <a:extLst>
              <a:ext uri="{FF2B5EF4-FFF2-40B4-BE49-F238E27FC236}">
                <a16:creationId xmlns="" xmlns:a16="http://schemas.microsoft.com/office/drawing/2014/main" id="{593504C4-FB93-43E0-B835-354CF790D1CC}"/>
              </a:ext>
            </a:extLst>
          </p:cNvPr>
          <p:cNvSpPr/>
          <p:nvPr/>
        </p:nvSpPr>
        <p:spPr>
          <a:xfrm>
            <a:off x="4482827" y="4498868"/>
            <a:ext cx="2414056" cy="77846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mokraćno - spolna cijev (1)</a:t>
            </a:r>
          </a:p>
        </p:txBody>
      </p:sp>
      <p:cxnSp>
        <p:nvCxnSpPr>
          <p:cNvPr id="40" name="Ravni poveznik sa strelicom 39">
            <a:extLst>
              <a:ext uri="{FF2B5EF4-FFF2-40B4-BE49-F238E27FC236}">
                <a16:creationId xmlns="" xmlns:a16="http://schemas.microsoft.com/office/drawing/2014/main" id="{BE8A07F3-9760-4990-B70C-17EEA847C8F4}"/>
              </a:ext>
            </a:extLst>
          </p:cNvPr>
          <p:cNvCxnSpPr>
            <a:cxnSpLocks/>
          </p:cNvCxnSpPr>
          <p:nvPr/>
        </p:nvCxnSpPr>
        <p:spPr>
          <a:xfrm flipH="1" flipV="1">
            <a:off x="6640591" y="2531681"/>
            <a:ext cx="2199434" cy="244734"/>
          </a:xfrm>
          <a:prstGeom prst="straightConnector1">
            <a:avLst/>
          </a:prstGeom>
          <a:ln w="28575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Ravni poveznik sa strelicom 40">
            <a:extLst>
              <a:ext uri="{FF2B5EF4-FFF2-40B4-BE49-F238E27FC236}">
                <a16:creationId xmlns="" xmlns:a16="http://schemas.microsoft.com/office/drawing/2014/main" id="{AD359653-2CC7-4249-BE02-8C619D874F3E}"/>
              </a:ext>
            </a:extLst>
          </p:cNvPr>
          <p:cNvCxnSpPr>
            <a:cxnSpLocks/>
          </p:cNvCxnSpPr>
          <p:nvPr/>
        </p:nvCxnSpPr>
        <p:spPr>
          <a:xfrm flipH="1" flipV="1">
            <a:off x="6934705" y="3351716"/>
            <a:ext cx="1764452" cy="454165"/>
          </a:xfrm>
          <a:prstGeom prst="straightConnector1">
            <a:avLst/>
          </a:prstGeom>
          <a:ln w="28575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Ravni poveznik sa strelicom 46">
            <a:extLst>
              <a:ext uri="{FF2B5EF4-FFF2-40B4-BE49-F238E27FC236}">
                <a16:creationId xmlns="" xmlns:a16="http://schemas.microsoft.com/office/drawing/2014/main" id="{257E9B45-2CC4-4F44-A4E9-E835785E2478}"/>
              </a:ext>
            </a:extLst>
          </p:cNvPr>
          <p:cNvCxnSpPr>
            <a:cxnSpLocks/>
          </p:cNvCxnSpPr>
          <p:nvPr/>
        </p:nvCxnSpPr>
        <p:spPr>
          <a:xfrm flipH="1">
            <a:off x="6960973" y="4337524"/>
            <a:ext cx="1389716" cy="456898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4" name="Slika 53">
            <a:extLst>
              <a:ext uri="{FF2B5EF4-FFF2-40B4-BE49-F238E27FC236}">
                <a16:creationId xmlns="" xmlns:a16="http://schemas.microsoft.com/office/drawing/2014/main" id="{E4E5F6AD-799B-4E2F-BC73-8E8587CBFF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663627" y="3429000"/>
            <a:ext cx="884703" cy="884703"/>
          </a:xfrm>
          <a:prstGeom prst="rect">
            <a:avLst/>
          </a:prstGeom>
        </p:spPr>
      </p:pic>
      <p:pic>
        <p:nvPicPr>
          <p:cNvPr id="57" name="Slika 56">
            <a:extLst>
              <a:ext uri="{FF2B5EF4-FFF2-40B4-BE49-F238E27FC236}">
                <a16:creationId xmlns="" xmlns:a16="http://schemas.microsoft.com/office/drawing/2014/main" id="{3CE40CBB-CADE-4BBC-A152-2E41B0180B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93295" y="3267239"/>
            <a:ext cx="701344" cy="1176188"/>
          </a:xfrm>
          <a:prstGeom prst="rect">
            <a:avLst/>
          </a:prstGeom>
        </p:spPr>
      </p:pic>
      <p:sp>
        <p:nvSpPr>
          <p:cNvPr id="2" name="Elipsa 1">
            <a:extLst>
              <a:ext uri="{FF2B5EF4-FFF2-40B4-BE49-F238E27FC236}">
                <a16:creationId xmlns="" xmlns:a16="http://schemas.microsoft.com/office/drawing/2014/main" id="{19F72856-1B10-43F1-9A22-7C7D037E86BB}"/>
              </a:ext>
            </a:extLst>
          </p:cNvPr>
          <p:cNvSpPr/>
          <p:nvPr/>
        </p:nvSpPr>
        <p:spPr>
          <a:xfrm>
            <a:off x="4080767" y="3564762"/>
            <a:ext cx="3208519" cy="18592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Pravokutnik: zaobljeni kutovi 7">
            <a:extLst>
              <a:ext uri="{FF2B5EF4-FFF2-40B4-BE49-F238E27FC236}">
                <a16:creationId xmlns="" xmlns:a16="http://schemas.microsoft.com/office/drawing/2014/main" id="{751179CA-C056-4891-803D-FEC955F90291}"/>
              </a:ext>
            </a:extLst>
          </p:cNvPr>
          <p:cNvSpPr/>
          <p:nvPr/>
        </p:nvSpPr>
        <p:spPr>
          <a:xfrm>
            <a:off x="4528964" y="5207844"/>
            <a:ext cx="2313085" cy="16501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Mokraćna cijev žena kraća je od muškaraca.</a:t>
            </a:r>
          </a:p>
        </p:txBody>
      </p:sp>
    </p:spTree>
    <p:extLst>
      <p:ext uri="{BB962C8B-B14F-4D97-AF65-F5344CB8AC3E}">
        <p14:creationId xmlns="" xmlns:p14="http://schemas.microsoft.com/office/powerpoint/2010/main" val="1295160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24" grpId="0" animBg="1"/>
      <p:bldP spid="25" grpId="0" animBg="1"/>
      <p:bldP spid="26" grpId="0" animBg="1"/>
      <p:bldP spid="34" grpId="0" animBg="1"/>
      <p:bldP spid="2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="" xmlns:a16="http://schemas.microsoft.com/office/drawing/2014/main" id="{E570BE70-6680-4468-89EF-ABBD0B5A6C92}"/>
              </a:ext>
            </a:extLst>
          </p:cNvPr>
          <p:cNvSpPr/>
          <p:nvPr/>
        </p:nvSpPr>
        <p:spPr>
          <a:xfrm>
            <a:off x="2383595" y="429657"/>
            <a:ext cx="6289966" cy="90676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MOKRAĆA se sastoji od: vode, soli i uree </a:t>
            </a:r>
          </a:p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 mijenja se ovisno o tome što smo u organizam unijeli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C9268737-360B-4FDE-BDD5-75CA6448AC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8" t="-4801" r="10378" b="448"/>
          <a:stretch/>
        </p:blipFill>
        <p:spPr>
          <a:xfrm>
            <a:off x="4606423" y="4416657"/>
            <a:ext cx="1621971" cy="2184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Pravokutnik: zaobljeni kutovi 3">
            <a:extLst>
              <a:ext uri="{FF2B5EF4-FFF2-40B4-BE49-F238E27FC236}">
                <a16:creationId xmlns="" xmlns:a16="http://schemas.microsoft.com/office/drawing/2014/main" id="{D9B4E9FA-FA28-4967-A214-55DA01935BC3}"/>
              </a:ext>
            </a:extLst>
          </p:cNvPr>
          <p:cNvSpPr/>
          <p:nvPr/>
        </p:nvSpPr>
        <p:spPr>
          <a:xfrm>
            <a:off x="1518622" y="1439757"/>
            <a:ext cx="8152800" cy="90676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Mokraća se MOKRAĆOVODIMA provodi do MOKRAĆNOG MJEHURA.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="" xmlns:a16="http://schemas.microsoft.com/office/drawing/2014/main" id="{64960DE4-222D-4E07-AB6A-17C102FC5BBD}"/>
              </a:ext>
            </a:extLst>
          </p:cNvPr>
          <p:cNvSpPr/>
          <p:nvPr/>
        </p:nvSpPr>
        <p:spPr>
          <a:xfrm>
            <a:off x="1601001" y="2467166"/>
            <a:ext cx="8037390" cy="90676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MOKRAĆNI MJEHUR je mišićni organ koji služi kao spremište mokraće. Rasteže se pri punjenju i skuplja pri pražnjenju.</a:t>
            </a:r>
          </a:p>
        </p:txBody>
      </p:sp>
      <p:sp>
        <p:nvSpPr>
          <p:cNvPr id="8" name="Pravokutnik: zaobljeni kutovi 5">
            <a:extLst>
              <a:ext uri="{FF2B5EF4-FFF2-40B4-BE49-F238E27FC236}">
                <a16:creationId xmlns="" xmlns:a16="http://schemas.microsoft.com/office/drawing/2014/main" id="{541560AB-9519-4906-BF93-CA71356CE342}"/>
              </a:ext>
            </a:extLst>
          </p:cNvPr>
          <p:cNvSpPr/>
          <p:nvPr/>
        </p:nvSpPr>
        <p:spPr>
          <a:xfrm>
            <a:off x="2416547" y="3494574"/>
            <a:ext cx="6429047" cy="90676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Mokraća se kroz MOKRAĆNU CIJEV odvodi iz tijela van.</a:t>
            </a:r>
          </a:p>
        </p:txBody>
      </p:sp>
    </p:spTree>
    <p:extLst>
      <p:ext uri="{BB962C8B-B14F-4D97-AF65-F5344CB8AC3E}">
        <p14:creationId xmlns="" xmlns:p14="http://schemas.microsoft.com/office/powerpoint/2010/main" val="3120755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="" xmlns:a16="http://schemas.microsoft.com/office/drawing/2014/main" id="{781E49F4-2D9D-406B-AA03-0D46D59D234F}"/>
              </a:ext>
            </a:extLst>
          </p:cNvPr>
          <p:cNvSpPr txBox="1">
            <a:spLocks/>
          </p:cNvSpPr>
          <p:nvPr/>
        </p:nvSpPr>
        <p:spPr>
          <a:xfrm>
            <a:off x="325062" y="309027"/>
            <a:ext cx="7768077" cy="6586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800" b="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  <a:latin typeface="Arial" pitchFamily="34" charset="0"/>
                <a:ea typeface="Gungsuh" panose="02030600000101010101" pitchFamily="18" charset="-127"/>
                <a:cs typeface="Arial" pitchFamily="34" charset="0"/>
              </a:rPr>
              <a:t>Prikaz uzdužnog prereza bubrega</a:t>
            </a:r>
          </a:p>
        </p:txBody>
      </p:sp>
      <p:cxnSp>
        <p:nvCxnSpPr>
          <p:cNvPr id="10" name="Ravni poveznik sa strelicom 9">
            <a:extLst>
              <a:ext uri="{FF2B5EF4-FFF2-40B4-BE49-F238E27FC236}">
                <a16:creationId xmlns="" xmlns:a16="http://schemas.microsoft.com/office/drawing/2014/main" id="{BD97A681-FB52-4FDA-90F2-9F3F573BF14A}"/>
              </a:ext>
            </a:extLst>
          </p:cNvPr>
          <p:cNvCxnSpPr/>
          <p:nvPr/>
        </p:nvCxnSpPr>
        <p:spPr>
          <a:xfrm>
            <a:off x="6207773" y="5326672"/>
            <a:ext cx="722812" cy="389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CF9E10C6-0307-44D7-AE92-9D31A3C391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78" t="4966" r="123" b="8007"/>
          <a:stretch/>
        </p:blipFill>
        <p:spPr>
          <a:xfrm>
            <a:off x="4839472" y="1694073"/>
            <a:ext cx="4323425" cy="3824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Ravni poveznik sa strelicom 17">
            <a:extLst>
              <a:ext uri="{FF2B5EF4-FFF2-40B4-BE49-F238E27FC236}">
                <a16:creationId xmlns="" xmlns:a16="http://schemas.microsoft.com/office/drawing/2014/main" id="{843F9905-02D8-41F0-BF12-C151976E9857}"/>
              </a:ext>
            </a:extLst>
          </p:cNvPr>
          <p:cNvCxnSpPr>
            <a:cxnSpLocks/>
          </p:cNvCxnSpPr>
          <p:nvPr/>
        </p:nvCxnSpPr>
        <p:spPr>
          <a:xfrm flipH="1" flipV="1">
            <a:off x="4209101" y="2388078"/>
            <a:ext cx="2721484" cy="192172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ravokutnik: zaobljeni kutovi 18">
            <a:extLst>
              <a:ext uri="{FF2B5EF4-FFF2-40B4-BE49-F238E27FC236}">
                <a16:creationId xmlns="" xmlns:a16="http://schemas.microsoft.com/office/drawing/2014/main" id="{5D829520-71E5-4A50-9D1E-8E9AFE39E294}"/>
              </a:ext>
            </a:extLst>
          </p:cNvPr>
          <p:cNvSpPr/>
          <p:nvPr/>
        </p:nvSpPr>
        <p:spPr>
          <a:xfrm>
            <a:off x="2223719" y="1978481"/>
            <a:ext cx="1871191" cy="6694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bubrežna arterija</a:t>
            </a:r>
          </a:p>
        </p:txBody>
      </p:sp>
      <p:cxnSp>
        <p:nvCxnSpPr>
          <p:cNvPr id="23" name="Ravni poveznik sa strelicom 22">
            <a:extLst>
              <a:ext uri="{FF2B5EF4-FFF2-40B4-BE49-F238E27FC236}">
                <a16:creationId xmlns="" xmlns:a16="http://schemas.microsoft.com/office/drawing/2014/main" id="{B5D37675-E888-4413-AB14-729DBF4C7185}"/>
              </a:ext>
            </a:extLst>
          </p:cNvPr>
          <p:cNvCxnSpPr>
            <a:cxnSpLocks/>
          </p:cNvCxnSpPr>
          <p:nvPr/>
        </p:nvCxnSpPr>
        <p:spPr>
          <a:xfrm flipH="1">
            <a:off x="4209101" y="2867259"/>
            <a:ext cx="2721484" cy="578784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Pravokutnik: zaobljeni kutovi 24">
            <a:extLst>
              <a:ext uri="{FF2B5EF4-FFF2-40B4-BE49-F238E27FC236}">
                <a16:creationId xmlns="" xmlns:a16="http://schemas.microsoft.com/office/drawing/2014/main" id="{82FD0D30-3DB8-46C5-A111-9D9E238367F2}"/>
              </a:ext>
            </a:extLst>
          </p:cNvPr>
          <p:cNvSpPr/>
          <p:nvPr/>
        </p:nvSpPr>
        <p:spPr>
          <a:xfrm>
            <a:off x="2245565" y="3095192"/>
            <a:ext cx="1871191" cy="6694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bubrežna vena</a:t>
            </a:r>
          </a:p>
        </p:txBody>
      </p:sp>
      <p:cxnSp>
        <p:nvCxnSpPr>
          <p:cNvPr id="26" name="Ravni poveznik sa strelicom 25">
            <a:extLst>
              <a:ext uri="{FF2B5EF4-FFF2-40B4-BE49-F238E27FC236}">
                <a16:creationId xmlns="" xmlns:a16="http://schemas.microsoft.com/office/drawing/2014/main" id="{B1AFFA68-4ADA-4455-A616-F2D42F337697}"/>
              </a:ext>
            </a:extLst>
          </p:cNvPr>
          <p:cNvCxnSpPr>
            <a:cxnSpLocks/>
          </p:cNvCxnSpPr>
          <p:nvPr/>
        </p:nvCxnSpPr>
        <p:spPr>
          <a:xfrm flipH="1">
            <a:off x="4361501" y="3565454"/>
            <a:ext cx="2844134" cy="894122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Pravokutnik: zaobljeni kutovi 26">
            <a:extLst>
              <a:ext uri="{FF2B5EF4-FFF2-40B4-BE49-F238E27FC236}">
                <a16:creationId xmlns="" xmlns:a16="http://schemas.microsoft.com/office/drawing/2014/main" id="{DE0EA944-EE0F-4FF1-BD95-FBEEC2DF051A}"/>
              </a:ext>
            </a:extLst>
          </p:cNvPr>
          <p:cNvSpPr/>
          <p:nvPr/>
        </p:nvSpPr>
        <p:spPr>
          <a:xfrm>
            <a:off x="2397965" y="4144237"/>
            <a:ext cx="1871191" cy="6694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mokraćovod</a:t>
            </a:r>
          </a:p>
        </p:txBody>
      </p:sp>
    </p:spTree>
    <p:extLst>
      <p:ext uri="{BB962C8B-B14F-4D97-AF65-F5344CB8AC3E}">
        <p14:creationId xmlns="" xmlns:p14="http://schemas.microsoft.com/office/powerpoint/2010/main" val="118042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5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5">
            <a:extLst>
              <a:ext uri="{FF2B5EF4-FFF2-40B4-BE49-F238E27FC236}">
                <a16:creationId xmlns="" xmlns:a16="http://schemas.microsoft.com/office/drawing/2014/main" id="{6B04C93F-E0C5-4743-8C46-5CEF57DB1A60}"/>
              </a:ext>
            </a:extLst>
          </p:cNvPr>
          <p:cNvSpPr txBox="1">
            <a:spLocks/>
          </p:cNvSpPr>
          <p:nvPr/>
        </p:nvSpPr>
        <p:spPr>
          <a:xfrm>
            <a:off x="232005" y="1872868"/>
            <a:ext cx="3297776" cy="22683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hr-HR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ISTRAŽI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hr-HR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Saznaj nešto više o bubrezima i mokraćnom sustavu.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hr-HR" sz="1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hr-HR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ZANIMLJIVOSTI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hr-HR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utječe na rad bubrega?</a:t>
            </a:r>
            <a:endParaRPr lang="hr-HR" sz="1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hr-HR" sz="1600" i="1" dirty="0">
              <a:solidFill>
                <a:schemeClr val="tx1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16FEFDC0-C5E9-43A1-B853-196C62689FAF}"/>
              </a:ext>
            </a:extLst>
          </p:cNvPr>
          <p:cNvSpPr txBox="1"/>
          <p:nvPr/>
        </p:nvSpPr>
        <p:spPr>
          <a:xfrm>
            <a:off x="3115129" y="5067997"/>
            <a:ext cx="3464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izgledaju i kako su građeni bubrezi te čemu služe? Gdje je smješten mokraćni sustav u tijelu čovjeka?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D0074575-7678-4E3A-8063-DF1A2F123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2412" y="5014453"/>
            <a:ext cx="751967" cy="720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Pravokutnik 5">
            <a:extLst>
              <a:ext uri="{FF2B5EF4-FFF2-40B4-BE49-F238E27FC236}">
                <a16:creationId xmlns="" xmlns:a16="http://schemas.microsoft.com/office/drawing/2014/main" id="{B0BF5E1E-86A5-4B90-8E1B-07F53C9D85FF}"/>
              </a:ext>
            </a:extLst>
          </p:cNvPr>
          <p:cNvSpPr/>
          <p:nvPr/>
        </p:nvSpPr>
        <p:spPr>
          <a:xfrm>
            <a:off x="6706431" y="5960549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RB 7. str. 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="" xmlns:a16="http://schemas.microsoft.com/office/drawing/2014/main" id="{6A83212A-14E5-4F37-94D0-B2ECFD5BE74B}"/>
              </a:ext>
            </a:extLst>
          </p:cNvPr>
          <p:cNvSpPr/>
          <p:nvPr/>
        </p:nvSpPr>
        <p:spPr>
          <a:xfrm>
            <a:off x="3923861" y="2265336"/>
            <a:ext cx="5565141" cy="105961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Bubrezi su zaštićeni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OVOJNICOM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obavijeni slojem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MASNOG TKIVA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koje ih zaštićuje, učvršćuje i čuva toplinu.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="" xmlns:a16="http://schemas.microsoft.com/office/drawing/2014/main" id="{A1C819CB-F51B-4B5E-85C3-D2E447838AF8}"/>
              </a:ext>
            </a:extLst>
          </p:cNvPr>
          <p:cNvSpPr/>
          <p:nvPr/>
        </p:nvSpPr>
        <p:spPr>
          <a:xfrm>
            <a:off x="4366313" y="681046"/>
            <a:ext cx="5565141" cy="105961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Bubrezi su smješteni leđno, u slabinskom području, lijevo i desno od kralježnice.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D90C2025-DF74-4820-9C5B-5413B00BC6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6213" t="14378" r="5534"/>
          <a:stretch/>
        </p:blipFill>
        <p:spPr>
          <a:xfrm>
            <a:off x="8498857" y="3689150"/>
            <a:ext cx="3382480" cy="2487804"/>
          </a:xfrm>
          <a:prstGeom prst="round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2">
            <a:hlinkClick r:id="rId6"/>
            <a:extLst>
              <a:ext uri="{FF2B5EF4-FFF2-40B4-BE49-F238E27FC236}">
                <a16:creationId xmlns="" xmlns:a16="http://schemas.microsoft.com/office/drawing/2014/main" id="{8333E5B8-9DB1-446D-B3D7-4CCE549E6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t="8974" r="5597" b="5361"/>
          <a:stretch>
            <a:fillRect/>
          </a:stretch>
        </p:blipFill>
        <p:spPr bwMode="auto">
          <a:xfrm>
            <a:off x="1178495" y="1356227"/>
            <a:ext cx="759514" cy="770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23730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="" xmlns:a16="http://schemas.microsoft.com/office/drawing/2014/main" id="{E3FF26CD-5C6A-47D8-8B03-234E184F3D56}"/>
              </a:ext>
            </a:extLst>
          </p:cNvPr>
          <p:cNvSpPr/>
          <p:nvPr/>
        </p:nvSpPr>
        <p:spPr>
          <a:xfrm>
            <a:off x="704608" y="819183"/>
            <a:ext cx="5565141" cy="105961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Čovjek može normalno živjeti i funkcionirati i samo s 1 bubregom.</a:t>
            </a:r>
          </a:p>
        </p:txBody>
      </p:sp>
      <p:sp>
        <p:nvSpPr>
          <p:cNvPr id="3" name="Pravokutnik: zaobljeni kutovi 2">
            <a:extLst>
              <a:ext uri="{FF2B5EF4-FFF2-40B4-BE49-F238E27FC236}">
                <a16:creationId xmlns="" xmlns:a16="http://schemas.microsoft.com/office/drawing/2014/main" id="{60D69610-20B1-4898-8F38-EBF4CB0BCB02}"/>
              </a:ext>
            </a:extLst>
          </p:cNvPr>
          <p:cNvSpPr/>
          <p:nvPr/>
        </p:nvSpPr>
        <p:spPr>
          <a:xfrm>
            <a:off x="732720" y="2374257"/>
            <a:ext cx="5565141" cy="215335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Bubrezi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FILTRIRANJEM KRVI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uklanjaju višak vode, mineralnih i otpadnih tvari iz krvi dok neke tvari (vodu) ponovno vraćaju u krv i na taj način održavaju HOMEOSTAZU i stalan sastav tjelesnih tekućina.</a:t>
            </a:r>
          </a:p>
        </p:txBody>
      </p:sp>
      <p:sp>
        <p:nvSpPr>
          <p:cNvPr id="4" name="Strelica: prema dolje 3">
            <a:extLst>
              <a:ext uri="{FF2B5EF4-FFF2-40B4-BE49-F238E27FC236}">
                <a16:creationId xmlns="" xmlns:a16="http://schemas.microsoft.com/office/drawing/2014/main" id="{D7A10A07-0F90-416F-9575-09881CF83B5C}"/>
              </a:ext>
            </a:extLst>
          </p:cNvPr>
          <p:cNvSpPr/>
          <p:nvPr/>
        </p:nvSpPr>
        <p:spPr>
          <a:xfrm>
            <a:off x="3373515" y="4608880"/>
            <a:ext cx="423116" cy="637823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utnik: zaobljeni kutovi 4">
            <a:extLst>
              <a:ext uri="{FF2B5EF4-FFF2-40B4-BE49-F238E27FC236}">
                <a16:creationId xmlns="" xmlns:a16="http://schemas.microsoft.com/office/drawing/2014/main" id="{09A07AC6-5E41-4DD8-8B8E-778870E085AE}"/>
              </a:ext>
            </a:extLst>
          </p:cNvPr>
          <p:cNvSpPr/>
          <p:nvPr/>
        </p:nvSpPr>
        <p:spPr>
          <a:xfrm>
            <a:off x="2649477" y="5369382"/>
            <a:ext cx="1871191" cy="97815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tako stvaraju i izlučuju  MOKRAĆU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21D330F0-C89F-40F1-B405-0DCD8CBFA4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8" t="732" r="8912" b="448"/>
          <a:stretch/>
        </p:blipFill>
        <p:spPr>
          <a:xfrm>
            <a:off x="7561007" y="1932737"/>
            <a:ext cx="1997412" cy="2504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ravokutnik: zaobljeni kutovi 6">
            <a:extLst>
              <a:ext uri="{FF2B5EF4-FFF2-40B4-BE49-F238E27FC236}">
                <a16:creationId xmlns="" xmlns:a16="http://schemas.microsoft.com/office/drawing/2014/main" id="{807BC220-08D9-49D9-9710-E6D8FCED1D85}"/>
              </a:ext>
            </a:extLst>
          </p:cNvPr>
          <p:cNvSpPr/>
          <p:nvPr/>
        </p:nvSpPr>
        <p:spPr>
          <a:xfrm>
            <a:off x="5149318" y="5515897"/>
            <a:ext cx="6820789" cy="790421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Čovjek tijekom jednog dana izluči ~1 - 1,5 L mokraće.</a:t>
            </a:r>
          </a:p>
        </p:txBody>
      </p:sp>
      <p:sp>
        <p:nvSpPr>
          <p:cNvPr id="9" name="Pravokutnik: zaobljeni kutovi 6">
            <a:extLst>
              <a:ext uri="{FF2B5EF4-FFF2-40B4-BE49-F238E27FC236}">
                <a16:creationId xmlns="" xmlns:a16="http://schemas.microsoft.com/office/drawing/2014/main" id="{FB88FD37-3397-4839-B522-67927D653E2E}"/>
              </a:ext>
            </a:extLst>
          </p:cNvPr>
          <p:cNvSpPr/>
          <p:nvPr/>
        </p:nvSpPr>
        <p:spPr>
          <a:xfrm>
            <a:off x="6623222" y="1029730"/>
            <a:ext cx="5064671" cy="82670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Cijeli proces stvaranja mokraće događa se pod utjecajem HORMONA.</a:t>
            </a:r>
          </a:p>
        </p:txBody>
      </p:sp>
    </p:spTree>
    <p:extLst>
      <p:ext uri="{BB962C8B-B14F-4D97-AF65-F5344CB8AC3E}">
        <p14:creationId xmlns="" xmlns:p14="http://schemas.microsoft.com/office/powerpoint/2010/main" val="37492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="" xmlns:a16="http://schemas.microsoft.com/office/drawing/2014/main" id="{BACCA14B-3F10-4433-9B49-9925AEB1E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4728" y="5086905"/>
            <a:ext cx="791540" cy="782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07F7E5E2-4C42-40D9-95EE-D91EB936E6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78" t="4966" r="123" b="8007"/>
          <a:stretch/>
        </p:blipFill>
        <p:spPr>
          <a:xfrm>
            <a:off x="3842682" y="748853"/>
            <a:ext cx="4323425" cy="3824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0B2340D7-40D2-4C8A-9113-3ACED62AC436}"/>
              </a:ext>
            </a:extLst>
          </p:cNvPr>
          <p:cNvSpPr txBox="1"/>
          <p:nvPr/>
        </p:nvSpPr>
        <p:spPr>
          <a:xfrm>
            <a:off x="4995168" y="6013484"/>
            <a:ext cx="2450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PROVJERI ZNANJE</a:t>
            </a:r>
          </a:p>
        </p:txBody>
      </p:sp>
    </p:spTree>
    <p:extLst>
      <p:ext uri="{BB962C8B-B14F-4D97-AF65-F5344CB8AC3E}">
        <p14:creationId xmlns="" xmlns:p14="http://schemas.microsoft.com/office/powerpoint/2010/main" val="1091185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2F2F731F-34E9-45EB-A890-FACE2840A5D6}"/>
              </a:ext>
            </a:extLst>
          </p:cNvPr>
          <p:cNvSpPr txBox="1"/>
          <p:nvPr/>
        </p:nvSpPr>
        <p:spPr>
          <a:xfrm>
            <a:off x="6381506" y="5783998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sve utječe na sastav tjelesnih tekućina? Je li to povezano samo sa znojenjem?</a:t>
            </a:r>
          </a:p>
        </p:txBody>
      </p:sp>
      <p:sp>
        <p:nvSpPr>
          <p:cNvPr id="4" name="TekstniOkvir 3">
            <a:hlinkClick r:id="rId2"/>
            <a:extLst>
              <a:ext uri="{FF2B5EF4-FFF2-40B4-BE49-F238E27FC236}">
                <a16:creationId xmlns="" xmlns:a16="http://schemas.microsoft.com/office/drawing/2014/main" id="{28F7F7F2-5AA4-4BD9-8CD3-6F03CF2ED9AF}"/>
              </a:ext>
            </a:extLst>
          </p:cNvPr>
          <p:cNvSpPr txBox="1"/>
          <p:nvPr/>
        </p:nvSpPr>
        <p:spPr>
          <a:xfrm>
            <a:off x="6381506" y="5375010"/>
            <a:ext cx="119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ISTRAŽI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A374E178-A8F5-4BBF-B834-8E2DFFA35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3157" y="5673118"/>
            <a:ext cx="832916" cy="798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Pravokutnik 5">
            <a:extLst>
              <a:ext uri="{FF2B5EF4-FFF2-40B4-BE49-F238E27FC236}">
                <a16:creationId xmlns="" xmlns:a16="http://schemas.microsoft.com/office/drawing/2014/main" id="{6C768EF2-7822-475E-9ACA-B25DFC5ED0DB}"/>
              </a:ext>
            </a:extLst>
          </p:cNvPr>
          <p:cNvSpPr/>
          <p:nvPr/>
        </p:nvSpPr>
        <p:spPr>
          <a:xfrm>
            <a:off x="7652589" y="5410522"/>
            <a:ext cx="1147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RB 6. str. 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="" xmlns:a16="http://schemas.microsoft.com/office/drawing/2014/main" id="{2D6E44B6-E844-42FB-8B30-F4F808D414F1}"/>
              </a:ext>
            </a:extLst>
          </p:cNvPr>
          <p:cNvSpPr/>
          <p:nvPr/>
        </p:nvSpPr>
        <p:spPr>
          <a:xfrm>
            <a:off x="598677" y="404737"/>
            <a:ext cx="9183951" cy="86113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Udio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VODE 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tijelu odrasla čovjeka iznosi oko 60 %.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="" xmlns:a16="http://schemas.microsoft.com/office/drawing/2014/main" id="{E3A4A95F-2BDB-4EE0-90DF-6138CE2548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42313" y="2594349"/>
            <a:ext cx="3324778" cy="2217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Pravokutnik: zaobljeni kutovi 18">
            <a:extLst>
              <a:ext uri="{FF2B5EF4-FFF2-40B4-BE49-F238E27FC236}">
                <a16:creationId xmlns="" xmlns:a16="http://schemas.microsoft.com/office/drawing/2014/main" id="{4F9E65E8-F822-447A-A727-A2DC1C223EEA}"/>
              </a:ext>
            </a:extLst>
          </p:cNvPr>
          <p:cNvSpPr/>
          <p:nvPr/>
        </p:nvSpPr>
        <p:spPr>
          <a:xfrm>
            <a:off x="250035" y="1718655"/>
            <a:ext cx="1651154" cy="370116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Slika 19">
            <a:extLst>
              <a:ext uri="{FF2B5EF4-FFF2-40B4-BE49-F238E27FC236}">
                <a16:creationId xmlns="" xmlns:a16="http://schemas.microsoft.com/office/drawing/2014/main" id="{2C006E56-F9DC-42CA-9125-1786337563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4202" y="2153248"/>
            <a:ext cx="1242820" cy="2831976"/>
          </a:xfrm>
          <a:prstGeom prst="rect">
            <a:avLst/>
          </a:prstGeom>
        </p:spPr>
      </p:pic>
      <p:sp>
        <p:nvSpPr>
          <p:cNvPr id="21" name="Pravokutnik: zaobljeni kutovi 20">
            <a:extLst>
              <a:ext uri="{FF2B5EF4-FFF2-40B4-BE49-F238E27FC236}">
                <a16:creationId xmlns="" xmlns:a16="http://schemas.microsoft.com/office/drawing/2014/main" id="{A7E67CE7-9A19-4E76-A287-F35F8C404B69}"/>
              </a:ext>
            </a:extLst>
          </p:cNvPr>
          <p:cNvSpPr/>
          <p:nvPr/>
        </p:nvSpPr>
        <p:spPr>
          <a:xfrm>
            <a:off x="2225596" y="1722651"/>
            <a:ext cx="6101658" cy="54115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STANIČNA TEKUĆINA 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unutar stanica </a:t>
            </a:r>
          </a:p>
        </p:txBody>
      </p:sp>
      <p:sp>
        <p:nvSpPr>
          <p:cNvPr id="22" name="Pravokutnik: zaobljeni kutovi 21">
            <a:extLst>
              <a:ext uri="{FF2B5EF4-FFF2-40B4-BE49-F238E27FC236}">
                <a16:creationId xmlns="" xmlns:a16="http://schemas.microsoft.com/office/drawing/2014/main" id="{EF6F1CBD-4ED2-410D-9CFB-6B6B9C3AC82F}"/>
              </a:ext>
            </a:extLst>
          </p:cNvPr>
          <p:cNvSpPr/>
          <p:nvPr/>
        </p:nvSpPr>
        <p:spPr>
          <a:xfrm>
            <a:off x="2225596" y="2594349"/>
            <a:ext cx="4903173" cy="172040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IZVANSTANIČNA TEKUĆINA </a:t>
            </a:r>
          </a:p>
          <a:p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 međuprostorima između stanica</a:t>
            </a:r>
          </a:p>
          <a:p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krv</a:t>
            </a:r>
          </a:p>
          <a:p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limfa</a:t>
            </a:r>
          </a:p>
        </p:txBody>
      </p:sp>
    </p:spTree>
    <p:extLst>
      <p:ext uri="{BB962C8B-B14F-4D97-AF65-F5344CB8AC3E}">
        <p14:creationId xmlns="" xmlns:p14="http://schemas.microsoft.com/office/powerpoint/2010/main" val="2056015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19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="" xmlns:a16="http://schemas.microsoft.com/office/drawing/2014/main" id="{63EDA3F9-1143-427D-B84B-51BEC4D842B7}"/>
              </a:ext>
            </a:extLst>
          </p:cNvPr>
          <p:cNvSpPr/>
          <p:nvPr/>
        </p:nvSpPr>
        <p:spPr>
          <a:xfrm>
            <a:off x="891640" y="229239"/>
            <a:ext cx="9183951" cy="1030711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normalno funkcioniranje organizma važno je održavati stalan sastav stanične i </a:t>
            </a:r>
            <a:r>
              <a:rPr lang="hr-H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izvanstanične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tekućine. 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="" xmlns:a16="http://schemas.microsoft.com/office/drawing/2014/main" id="{05A49BB6-A699-419E-BA69-318FC639618E}"/>
              </a:ext>
            </a:extLst>
          </p:cNvPr>
          <p:cNvSpPr/>
          <p:nvPr/>
        </p:nvSpPr>
        <p:spPr>
          <a:xfrm>
            <a:off x="868340" y="1661987"/>
            <a:ext cx="3604163" cy="193981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HOMEOSTAZA - održavanje stalnih uvjeta u organizmu</a:t>
            </a:r>
          </a:p>
        </p:txBody>
      </p:sp>
      <p:sp>
        <p:nvSpPr>
          <p:cNvPr id="5" name="Strelica: prema dolje 4">
            <a:extLst>
              <a:ext uri="{FF2B5EF4-FFF2-40B4-BE49-F238E27FC236}">
                <a16:creationId xmlns="" xmlns:a16="http://schemas.microsoft.com/office/drawing/2014/main" id="{66CD1EE6-81BD-4ACD-ACE2-EC780A5F7225}"/>
              </a:ext>
            </a:extLst>
          </p:cNvPr>
          <p:cNvSpPr/>
          <p:nvPr/>
        </p:nvSpPr>
        <p:spPr>
          <a:xfrm rot="16200000">
            <a:off x="4859069" y="2110796"/>
            <a:ext cx="387960" cy="86113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avokutnik: zaobljeni kutovi 5">
            <a:extLst>
              <a:ext uri="{FF2B5EF4-FFF2-40B4-BE49-F238E27FC236}">
                <a16:creationId xmlns="" xmlns:a16="http://schemas.microsoft.com/office/drawing/2014/main" id="{BF4B9809-3DDF-4791-B432-33CED3459A9D}"/>
              </a:ext>
            </a:extLst>
          </p:cNvPr>
          <p:cNvSpPr/>
          <p:nvPr/>
        </p:nvSpPr>
        <p:spPr>
          <a:xfrm>
            <a:off x="5633595" y="1747392"/>
            <a:ext cx="4096331" cy="193981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STALNA: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TEMPERATURA TIJELA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KRVNI TLAK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OPSKRBA TIJELA KISIKOM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="" xmlns:a16="http://schemas.microsoft.com/office/drawing/2014/main" id="{980202BD-5258-4F56-A61E-D75D02C5B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55389" y="4003835"/>
            <a:ext cx="2030064" cy="20300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4FAD3FC6-B165-4065-8644-E5E8C5472B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04" y="4140702"/>
            <a:ext cx="2440678" cy="2440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EBFCE604-C41B-45CF-82C5-D9904404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36611" y="4562643"/>
            <a:ext cx="834966" cy="798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50498C24-D2D8-413A-98FA-05D13E293504}"/>
              </a:ext>
            </a:extLst>
          </p:cNvPr>
          <p:cNvSpPr txBox="1"/>
          <p:nvPr/>
        </p:nvSpPr>
        <p:spPr>
          <a:xfrm>
            <a:off x="9535371" y="5495290"/>
            <a:ext cx="2860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se stanice ponašaju u otopinama različitih koncentracija? Poveži s kemijom</a:t>
            </a:r>
            <a:r>
              <a:rPr lang="hr-HR" sz="1600" i="1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507380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="" xmlns:a16="http://schemas.microsoft.com/office/drawing/2014/main" id="{D9EBF735-33B5-4AB9-B650-47F7F3AB8B3C}"/>
              </a:ext>
            </a:extLst>
          </p:cNvPr>
          <p:cNvSpPr/>
          <p:nvPr/>
        </p:nvSpPr>
        <p:spPr>
          <a:xfrm>
            <a:off x="5642579" y="1110275"/>
            <a:ext cx="4079950" cy="59423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oslobađa se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ENERGIJA</a:t>
            </a:r>
            <a:endPara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avokutnik: zaobljeni kutovi 3">
            <a:extLst>
              <a:ext uri="{FF2B5EF4-FFF2-40B4-BE49-F238E27FC236}">
                <a16:creationId xmlns="" xmlns:a16="http://schemas.microsoft.com/office/drawing/2014/main" id="{EA8F58CD-2DF5-46D2-8843-F75C68212610}"/>
              </a:ext>
            </a:extLst>
          </p:cNvPr>
          <p:cNvSpPr/>
          <p:nvPr/>
        </p:nvSpPr>
        <p:spPr>
          <a:xfrm>
            <a:off x="667389" y="585925"/>
            <a:ext cx="3604163" cy="293850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Metaboličkom razgradnjom hrane i pića koje svakodnevno unosimo u organizam</a:t>
            </a:r>
          </a:p>
        </p:txBody>
      </p:sp>
      <p:sp>
        <p:nvSpPr>
          <p:cNvPr id="5" name="Strelica: prema dolje 4">
            <a:extLst>
              <a:ext uri="{FF2B5EF4-FFF2-40B4-BE49-F238E27FC236}">
                <a16:creationId xmlns="" xmlns:a16="http://schemas.microsoft.com/office/drawing/2014/main" id="{92AB0171-C43A-4CF7-87BF-B8D712AC9230}"/>
              </a:ext>
            </a:extLst>
          </p:cNvPr>
          <p:cNvSpPr/>
          <p:nvPr/>
        </p:nvSpPr>
        <p:spPr>
          <a:xfrm rot="16200000">
            <a:off x="4692048" y="1108947"/>
            <a:ext cx="387960" cy="86113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relica: prema dolje 5">
            <a:extLst>
              <a:ext uri="{FF2B5EF4-FFF2-40B4-BE49-F238E27FC236}">
                <a16:creationId xmlns="" xmlns:a16="http://schemas.microsoft.com/office/drawing/2014/main" id="{C5A7F479-E067-4209-AE58-70245376284F}"/>
              </a:ext>
            </a:extLst>
          </p:cNvPr>
          <p:cNvSpPr/>
          <p:nvPr/>
        </p:nvSpPr>
        <p:spPr>
          <a:xfrm rot="16200000">
            <a:off x="4708149" y="2112277"/>
            <a:ext cx="387960" cy="86113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avokutnik: zaobljeni kutovi 6">
            <a:extLst>
              <a:ext uri="{FF2B5EF4-FFF2-40B4-BE49-F238E27FC236}">
                <a16:creationId xmlns="" xmlns:a16="http://schemas.microsoft.com/office/drawing/2014/main" id="{B2B084DD-1C6A-4D31-A063-5A8714F077D9}"/>
              </a:ext>
            </a:extLst>
          </p:cNvPr>
          <p:cNvSpPr/>
          <p:nvPr/>
        </p:nvSpPr>
        <p:spPr>
          <a:xfrm>
            <a:off x="5642579" y="2245723"/>
            <a:ext cx="5800738" cy="74605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nastaju nove tvari -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VODA, CO</a:t>
            </a:r>
            <a:r>
              <a:rPr lang="hr-HR" sz="2000" b="1" baseline="-25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UREA</a:t>
            </a:r>
            <a:endParaRPr lang="hr-HR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697DFE9B-01FE-47BD-804A-4EB9F90FD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61979" y="3271039"/>
            <a:ext cx="5056202" cy="33708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48385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="" xmlns:a16="http://schemas.microsoft.com/office/drawing/2014/main" id="{0C532C5B-C49B-4F4E-BD83-25596FD03417}"/>
              </a:ext>
            </a:extLst>
          </p:cNvPr>
          <p:cNvSpPr/>
          <p:nvPr/>
        </p:nvSpPr>
        <p:spPr>
          <a:xfrm>
            <a:off x="598677" y="690878"/>
            <a:ext cx="9183951" cy="1030711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bi se održao stalan sastav tjelesnih tekućina organizam se nastoji riješiti dijela tvari iz stanica i tijela.</a:t>
            </a:r>
          </a:p>
        </p:txBody>
      </p:sp>
      <p:sp>
        <p:nvSpPr>
          <p:cNvPr id="3" name="Strelica: prema dolje 2">
            <a:extLst>
              <a:ext uri="{FF2B5EF4-FFF2-40B4-BE49-F238E27FC236}">
                <a16:creationId xmlns="" xmlns:a16="http://schemas.microsoft.com/office/drawing/2014/main" id="{0A245BBE-D584-44EF-8955-9D06120110FB}"/>
              </a:ext>
            </a:extLst>
          </p:cNvPr>
          <p:cNvSpPr/>
          <p:nvPr/>
        </p:nvSpPr>
        <p:spPr>
          <a:xfrm>
            <a:off x="6401542" y="1691801"/>
            <a:ext cx="228643" cy="209008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trelica: prema dolje 3">
            <a:extLst>
              <a:ext uri="{FF2B5EF4-FFF2-40B4-BE49-F238E27FC236}">
                <a16:creationId xmlns="" xmlns:a16="http://schemas.microsoft.com/office/drawing/2014/main" id="{AAF3C5C1-D8E9-4B5C-8D10-41ECC81FA746}"/>
              </a:ext>
            </a:extLst>
          </p:cNvPr>
          <p:cNvSpPr/>
          <p:nvPr/>
        </p:nvSpPr>
        <p:spPr>
          <a:xfrm rot="20378002">
            <a:off x="8075073" y="1678361"/>
            <a:ext cx="237190" cy="109361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relica: prema dolje 4">
            <a:extLst>
              <a:ext uri="{FF2B5EF4-FFF2-40B4-BE49-F238E27FC236}">
                <a16:creationId xmlns="" xmlns:a16="http://schemas.microsoft.com/office/drawing/2014/main" id="{36BCB9FB-D482-4333-A44D-86F54CAAC58F}"/>
              </a:ext>
            </a:extLst>
          </p:cNvPr>
          <p:cNvSpPr/>
          <p:nvPr/>
        </p:nvSpPr>
        <p:spPr>
          <a:xfrm rot="2718586">
            <a:off x="2640913" y="1562950"/>
            <a:ext cx="237190" cy="109361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relica: prema dolje 5">
            <a:extLst>
              <a:ext uri="{FF2B5EF4-FFF2-40B4-BE49-F238E27FC236}">
                <a16:creationId xmlns="" xmlns:a16="http://schemas.microsoft.com/office/drawing/2014/main" id="{A9432597-9E7E-4DD8-92A4-FCA43A1374E7}"/>
              </a:ext>
            </a:extLst>
          </p:cNvPr>
          <p:cNvSpPr/>
          <p:nvPr/>
        </p:nvSpPr>
        <p:spPr>
          <a:xfrm>
            <a:off x="4392239" y="1748358"/>
            <a:ext cx="228643" cy="1030711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="" xmlns:a16="http://schemas.microsoft.com/office/drawing/2014/main" id="{3037C27F-3D31-4CC3-8871-B83A169D5F0C}"/>
              </a:ext>
            </a:extLst>
          </p:cNvPr>
          <p:cNvSpPr/>
          <p:nvPr/>
        </p:nvSpPr>
        <p:spPr>
          <a:xfrm>
            <a:off x="760083" y="2631419"/>
            <a:ext cx="2189258" cy="7482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ZNOJENJE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="" xmlns:a16="http://schemas.microsoft.com/office/drawing/2014/main" id="{FCB0BA81-9B0E-4B58-A803-4E1447ABA155}"/>
              </a:ext>
            </a:extLst>
          </p:cNvPr>
          <p:cNvSpPr/>
          <p:nvPr/>
        </p:nvSpPr>
        <p:spPr>
          <a:xfrm>
            <a:off x="7760790" y="2900818"/>
            <a:ext cx="2189258" cy="7482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DISANJE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="" xmlns:a16="http://schemas.microsoft.com/office/drawing/2014/main" id="{B8A2D25F-9BD2-4E86-AD66-40864877D0B2}"/>
              </a:ext>
            </a:extLst>
          </p:cNvPr>
          <p:cNvSpPr/>
          <p:nvPr/>
        </p:nvSpPr>
        <p:spPr>
          <a:xfrm>
            <a:off x="5482288" y="3903637"/>
            <a:ext cx="2189258" cy="7482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STOLICA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="" xmlns:a16="http://schemas.microsoft.com/office/drawing/2014/main" id="{FC33DFD2-308E-4E00-8345-4F98BB05FA3A}"/>
              </a:ext>
            </a:extLst>
          </p:cNvPr>
          <p:cNvSpPr/>
          <p:nvPr/>
        </p:nvSpPr>
        <p:spPr>
          <a:xfrm>
            <a:off x="3353027" y="2898917"/>
            <a:ext cx="2189258" cy="7482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MOKRAĆA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D409D8EB-C604-4F5B-98DD-8D679B7DCF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8" y="3781887"/>
            <a:ext cx="2662439" cy="1773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D5E25EC9-8CBE-4ABF-8A95-B02DDE2269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79" t="6050"/>
          <a:stretch/>
        </p:blipFill>
        <p:spPr>
          <a:xfrm>
            <a:off x="5860762" y="4639134"/>
            <a:ext cx="1340315" cy="2093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90F69773-960D-412E-99AD-77B1F05625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8" t="732" r="8912" b="448"/>
          <a:stretch/>
        </p:blipFill>
        <p:spPr>
          <a:xfrm>
            <a:off x="3545468" y="4073801"/>
            <a:ext cx="1669290" cy="2093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70DF34FD-9A03-4D4C-A856-174498FB99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37" y="4011695"/>
            <a:ext cx="2620541" cy="1745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C88B372F-7836-4C15-8382-B10371ABD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28322" y="949960"/>
            <a:ext cx="834966" cy="798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0" name="TekstniOkvir 19">
            <a:extLst>
              <a:ext uri="{FF2B5EF4-FFF2-40B4-BE49-F238E27FC236}">
                <a16:creationId xmlns="" xmlns:a16="http://schemas.microsoft.com/office/drawing/2014/main" id="{30ADDD04-A419-4D27-A5EF-8652DAA8117F}"/>
              </a:ext>
            </a:extLst>
          </p:cNvPr>
          <p:cNvSpPr txBox="1"/>
          <p:nvPr/>
        </p:nvSpPr>
        <p:spPr>
          <a:xfrm>
            <a:off x="9979232" y="1848214"/>
            <a:ext cx="2334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možeš dokazati da dio vode iz tijela gubimo disanjem?</a:t>
            </a:r>
          </a:p>
        </p:txBody>
      </p:sp>
    </p:spTree>
    <p:extLst>
      <p:ext uri="{BB962C8B-B14F-4D97-AF65-F5344CB8AC3E}">
        <p14:creationId xmlns="" xmlns:p14="http://schemas.microsoft.com/office/powerpoint/2010/main" val="2127010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5" grpId="0" animBg="1"/>
      <p:bldP spid="16" grpId="0" animBg="1"/>
      <p:bldP spid="17" grpId="0" animBg="1"/>
      <p:bldP spid="18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="" xmlns:a16="http://schemas.microsoft.com/office/drawing/2014/main" id="{AA816DCC-0899-4D7C-9FF8-5EC9AC512642}"/>
              </a:ext>
            </a:extLst>
          </p:cNvPr>
          <p:cNvSpPr/>
          <p:nvPr/>
        </p:nvSpPr>
        <p:spPr>
          <a:xfrm>
            <a:off x="598677" y="690878"/>
            <a:ext cx="9183951" cy="1030711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regulaciji stalnog sastava tjelesnih tekućina sudjeluju različiti organi.</a:t>
            </a:r>
          </a:p>
        </p:txBody>
      </p:sp>
      <p:sp>
        <p:nvSpPr>
          <p:cNvPr id="3" name="Strelica: prema dolje 2">
            <a:extLst>
              <a:ext uri="{FF2B5EF4-FFF2-40B4-BE49-F238E27FC236}">
                <a16:creationId xmlns="" xmlns:a16="http://schemas.microsoft.com/office/drawing/2014/main" id="{6126B822-9025-4E80-8D44-C827F4980E3E}"/>
              </a:ext>
            </a:extLst>
          </p:cNvPr>
          <p:cNvSpPr/>
          <p:nvPr/>
        </p:nvSpPr>
        <p:spPr>
          <a:xfrm>
            <a:off x="6509468" y="1708100"/>
            <a:ext cx="228643" cy="96919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trelica: prema dolje 3">
            <a:extLst>
              <a:ext uri="{FF2B5EF4-FFF2-40B4-BE49-F238E27FC236}">
                <a16:creationId xmlns="" xmlns:a16="http://schemas.microsoft.com/office/drawing/2014/main" id="{DC05ED07-52A7-4ACB-B069-0C6A1F088E5F}"/>
              </a:ext>
            </a:extLst>
          </p:cNvPr>
          <p:cNvSpPr/>
          <p:nvPr/>
        </p:nvSpPr>
        <p:spPr>
          <a:xfrm rot="20378002">
            <a:off x="8075073" y="1678361"/>
            <a:ext cx="237190" cy="109361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relica: prema dolje 4">
            <a:extLst>
              <a:ext uri="{FF2B5EF4-FFF2-40B4-BE49-F238E27FC236}">
                <a16:creationId xmlns="" xmlns:a16="http://schemas.microsoft.com/office/drawing/2014/main" id="{1C76C538-DE2B-4899-933F-771179D57458}"/>
              </a:ext>
            </a:extLst>
          </p:cNvPr>
          <p:cNvSpPr/>
          <p:nvPr/>
        </p:nvSpPr>
        <p:spPr>
          <a:xfrm rot="1974308">
            <a:off x="2569889" y="1625096"/>
            <a:ext cx="237190" cy="109361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relica: prema dolje 5">
            <a:extLst>
              <a:ext uri="{FF2B5EF4-FFF2-40B4-BE49-F238E27FC236}">
                <a16:creationId xmlns="" xmlns:a16="http://schemas.microsoft.com/office/drawing/2014/main" id="{916162D9-D1A9-4806-AF59-2D642093BB1D}"/>
              </a:ext>
            </a:extLst>
          </p:cNvPr>
          <p:cNvSpPr/>
          <p:nvPr/>
        </p:nvSpPr>
        <p:spPr>
          <a:xfrm>
            <a:off x="4102509" y="1754238"/>
            <a:ext cx="270638" cy="892697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avokutnik: zaobljeni kutovi 6">
            <a:extLst>
              <a:ext uri="{FF2B5EF4-FFF2-40B4-BE49-F238E27FC236}">
                <a16:creationId xmlns="" xmlns:a16="http://schemas.microsoft.com/office/drawing/2014/main" id="{8A4DA6F9-5672-40C4-AE69-E4B17774695E}"/>
              </a:ext>
            </a:extLst>
          </p:cNvPr>
          <p:cNvSpPr/>
          <p:nvPr/>
        </p:nvSpPr>
        <p:spPr>
          <a:xfrm>
            <a:off x="760775" y="2898916"/>
            <a:ext cx="2189258" cy="7482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KOŽA</a:t>
            </a:r>
          </a:p>
          <a:p>
            <a:pPr algn="ctr"/>
            <a:endParaRPr lang="hr-HR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Pravokutnik: zaobljeni kutovi 7">
            <a:extLst>
              <a:ext uri="{FF2B5EF4-FFF2-40B4-BE49-F238E27FC236}">
                <a16:creationId xmlns="" xmlns:a16="http://schemas.microsoft.com/office/drawing/2014/main" id="{BCD5C266-5E30-4BC2-8249-5B3DC35A9592}"/>
              </a:ext>
            </a:extLst>
          </p:cNvPr>
          <p:cNvSpPr/>
          <p:nvPr/>
        </p:nvSpPr>
        <p:spPr>
          <a:xfrm>
            <a:off x="7760790" y="2900818"/>
            <a:ext cx="2189258" cy="7482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PLUĆA</a:t>
            </a:r>
          </a:p>
          <a:p>
            <a:pPr algn="ctr"/>
            <a:endParaRPr lang="hr-HR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Pravokutnik: zaobljeni kutovi 8">
            <a:extLst>
              <a:ext uri="{FF2B5EF4-FFF2-40B4-BE49-F238E27FC236}">
                <a16:creationId xmlns="" xmlns:a16="http://schemas.microsoft.com/office/drawing/2014/main" id="{3FE81710-7A19-48E9-93CC-E1A55395ECDE}"/>
              </a:ext>
            </a:extLst>
          </p:cNvPr>
          <p:cNvSpPr/>
          <p:nvPr/>
        </p:nvSpPr>
        <p:spPr>
          <a:xfrm>
            <a:off x="5487971" y="2712813"/>
            <a:ext cx="2189258" cy="7482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JETRA</a:t>
            </a:r>
          </a:p>
          <a:p>
            <a:pPr algn="ctr"/>
            <a:endParaRPr lang="hr-HR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="" xmlns:a16="http://schemas.microsoft.com/office/drawing/2014/main" id="{457FD5EF-AAFA-4C28-8477-53E7367EEF4D}"/>
              </a:ext>
            </a:extLst>
          </p:cNvPr>
          <p:cNvSpPr/>
          <p:nvPr/>
        </p:nvSpPr>
        <p:spPr>
          <a:xfrm>
            <a:off x="3170670" y="2681558"/>
            <a:ext cx="2189258" cy="7482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BUBREZI</a:t>
            </a:r>
          </a:p>
          <a:p>
            <a:pPr algn="ctr"/>
            <a:endParaRPr lang="hr-HR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Strelica: prema dolje 10">
            <a:extLst>
              <a:ext uri="{FF2B5EF4-FFF2-40B4-BE49-F238E27FC236}">
                <a16:creationId xmlns="" xmlns:a16="http://schemas.microsoft.com/office/drawing/2014/main" id="{0F9694B8-544D-4B12-ACBF-5E16618287F1}"/>
              </a:ext>
            </a:extLst>
          </p:cNvPr>
          <p:cNvSpPr/>
          <p:nvPr/>
        </p:nvSpPr>
        <p:spPr>
          <a:xfrm>
            <a:off x="6460438" y="4967416"/>
            <a:ext cx="240046" cy="36246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="" xmlns:a16="http://schemas.microsoft.com/office/drawing/2014/main" id="{159B157A-2E64-4849-B8D0-C8335247C93A}"/>
              </a:ext>
            </a:extLst>
          </p:cNvPr>
          <p:cNvSpPr/>
          <p:nvPr/>
        </p:nvSpPr>
        <p:spPr>
          <a:xfrm>
            <a:off x="4431957" y="5388402"/>
            <a:ext cx="4934334" cy="14695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ODSTRANJUJE: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PIGMENT nastao razgradnjom hemoglobina 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UREU nastalu razgradnjom bjelančevina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607148AD-C46F-4660-B8D8-00BB74B6E0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6213" t="14378" r="5534"/>
          <a:stretch/>
        </p:blipFill>
        <p:spPr>
          <a:xfrm>
            <a:off x="3142164" y="3606903"/>
            <a:ext cx="2299143" cy="1691013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6079430A-13E8-4F39-8C15-BCA288DC6A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6420" t="-28" r="6705"/>
          <a:stretch/>
        </p:blipFill>
        <p:spPr>
          <a:xfrm>
            <a:off x="281396" y="3916343"/>
            <a:ext cx="2544313" cy="1951057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Slika 17">
            <a:extLst>
              <a:ext uri="{FF2B5EF4-FFF2-40B4-BE49-F238E27FC236}">
                <a16:creationId xmlns="" xmlns:a16="http://schemas.microsoft.com/office/drawing/2014/main" id="{5167647D-F891-43DC-ABAC-D21DC6BB83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l="17469" r="22764" b="10295"/>
          <a:stretch/>
        </p:blipFill>
        <p:spPr>
          <a:xfrm>
            <a:off x="7984548" y="3727545"/>
            <a:ext cx="1890392" cy="1489596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Slika 14">
            <a:extLst>
              <a:ext uri="{FF2B5EF4-FFF2-40B4-BE49-F238E27FC236}">
                <a16:creationId xmlns="" xmlns:a16="http://schemas.microsoft.com/office/drawing/2014/main" id="{3DC90220-A3FD-438D-BFDE-EE7D1947519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1093" b="12945"/>
          <a:stretch/>
        </p:blipFill>
        <p:spPr>
          <a:xfrm>
            <a:off x="5624701" y="3539162"/>
            <a:ext cx="1867808" cy="1388053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22458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="" xmlns:a16="http://schemas.microsoft.com/office/drawing/2014/main" id="{5E37AD2F-A202-4FF6-9E75-9CB48091E8C3}"/>
              </a:ext>
            </a:extLst>
          </p:cNvPr>
          <p:cNvSpPr/>
          <p:nvPr/>
        </p:nvSpPr>
        <p:spPr>
          <a:xfrm>
            <a:off x="2024111" y="701336"/>
            <a:ext cx="8487053" cy="102025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hr-H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 izbacuje iz organizma </a:t>
            </a:r>
          </a:p>
        </p:txBody>
      </p:sp>
      <p:sp>
        <p:nvSpPr>
          <p:cNvPr id="3" name="Pravokutnik: zaobljeni kutovi 2">
            <a:extLst>
              <a:ext uri="{FF2B5EF4-FFF2-40B4-BE49-F238E27FC236}">
                <a16:creationId xmlns="" xmlns:a16="http://schemas.microsoft.com/office/drawing/2014/main" id="{0FCBFFB7-87A9-4729-BC95-A3C168864D9D}"/>
              </a:ext>
            </a:extLst>
          </p:cNvPr>
          <p:cNvSpPr/>
          <p:nvPr/>
        </p:nvSpPr>
        <p:spPr>
          <a:xfrm>
            <a:off x="999658" y="2885592"/>
            <a:ext cx="2249574" cy="12780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PLUĆNIM DISANJEM</a:t>
            </a:r>
          </a:p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(IZDISAJEM)</a:t>
            </a:r>
          </a:p>
        </p:txBody>
      </p:sp>
      <p:sp>
        <p:nvSpPr>
          <p:cNvPr id="4" name="Strelica: prema dolje 3">
            <a:extLst>
              <a:ext uri="{FF2B5EF4-FFF2-40B4-BE49-F238E27FC236}">
                <a16:creationId xmlns="" xmlns:a16="http://schemas.microsoft.com/office/drawing/2014/main" id="{9972174B-B396-49E8-AB97-6404037930D3}"/>
              </a:ext>
            </a:extLst>
          </p:cNvPr>
          <p:cNvSpPr/>
          <p:nvPr/>
        </p:nvSpPr>
        <p:spPr>
          <a:xfrm rot="1645515">
            <a:off x="2431977" y="1714759"/>
            <a:ext cx="237190" cy="109361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utnik: zaobljeni kutovi 4">
            <a:extLst>
              <a:ext uri="{FF2B5EF4-FFF2-40B4-BE49-F238E27FC236}">
                <a16:creationId xmlns="" xmlns:a16="http://schemas.microsoft.com/office/drawing/2014/main" id="{EAB934B6-5FD7-4DF2-93A2-581092BBCF69}"/>
              </a:ext>
            </a:extLst>
          </p:cNvPr>
          <p:cNvSpPr/>
          <p:nvPr/>
        </p:nvSpPr>
        <p:spPr>
          <a:xfrm>
            <a:off x="5830266" y="2885592"/>
            <a:ext cx="2249574" cy="103071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BUBREZIMA</a:t>
            </a:r>
          </a:p>
        </p:txBody>
      </p:sp>
      <p:sp>
        <p:nvSpPr>
          <p:cNvPr id="6" name="Strelica: prema dolje 5">
            <a:extLst>
              <a:ext uri="{FF2B5EF4-FFF2-40B4-BE49-F238E27FC236}">
                <a16:creationId xmlns="" xmlns:a16="http://schemas.microsoft.com/office/drawing/2014/main" id="{7CB4B815-9B1F-4628-80C8-35C62FE8B715}"/>
              </a:ext>
            </a:extLst>
          </p:cNvPr>
          <p:cNvSpPr/>
          <p:nvPr/>
        </p:nvSpPr>
        <p:spPr>
          <a:xfrm rot="1645515">
            <a:off x="4709010" y="1756781"/>
            <a:ext cx="237190" cy="109361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avokutnik: zaobljeni kutovi 6">
            <a:extLst>
              <a:ext uri="{FF2B5EF4-FFF2-40B4-BE49-F238E27FC236}">
                <a16:creationId xmlns="" xmlns:a16="http://schemas.microsoft.com/office/drawing/2014/main" id="{743478C8-F339-4566-B137-9BF66337D44B}"/>
              </a:ext>
            </a:extLst>
          </p:cNvPr>
          <p:cNvSpPr/>
          <p:nvPr/>
        </p:nvSpPr>
        <p:spPr>
          <a:xfrm>
            <a:off x="3414459" y="2913644"/>
            <a:ext cx="2249574" cy="103071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PROBAVNIM SUSTAVOM</a:t>
            </a:r>
          </a:p>
        </p:txBody>
      </p:sp>
      <p:sp>
        <p:nvSpPr>
          <p:cNvPr id="8" name="Strelica: prema dolje 7">
            <a:extLst>
              <a:ext uri="{FF2B5EF4-FFF2-40B4-BE49-F238E27FC236}">
                <a16:creationId xmlns="" xmlns:a16="http://schemas.microsoft.com/office/drawing/2014/main" id="{B5D1BD23-F0B6-4615-A57F-6E45E80CE506}"/>
              </a:ext>
            </a:extLst>
          </p:cNvPr>
          <p:cNvSpPr/>
          <p:nvPr/>
        </p:nvSpPr>
        <p:spPr>
          <a:xfrm rot="1645515">
            <a:off x="7011579" y="1764310"/>
            <a:ext cx="237190" cy="109361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ravokutnik: zaobljeni kutovi 8">
            <a:extLst>
              <a:ext uri="{FF2B5EF4-FFF2-40B4-BE49-F238E27FC236}">
                <a16:creationId xmlns="" xmlns:a16="http://schemas.microsoft.com/office/drawing/2014/main" id="{CC93CAD7-6AE0-47EA-9C7B-A15E2D4B56F7}"/>
              </a:ext>
            </a:extLst>
          </p:cNvPr>
          <p:cNvSpPr/>
          <p:nvPr/>
        </p:nvSpPr>
        <p:spPr>
          <a:xfrm>
            <a:off x="8245067" y="2851097"/>
            <a:ext cx="2249574" cy="103071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ZNOJENJEM</a:t>
            </a:r>
          </a:p>
        </p:txBody>
      </p:sp>
      <p:sp>
        <p:nvSpPr>
          <p:cNvPr id="10" name="Strelica: prema dolje 9">
            <a:extLst>
              <a:ext uri="{FF2B5EF4-FFF2-40B4-BE49-F238E27FC236}">
                <a16:creationId xmlns="" xmlns:a16="http://schemas.microsoft.com/office/drawing/2014/main" id="{495E7CF0-28B6-4FD2-8B6B-4E4BAC2D55A7}"/>
              </a:ext>
            </a:extLst>
          </p:cNvPr>
          <p:cNvSpPr/>
          <p:nvPr/>
        </p:nvSpPr>
        <p:spPr>
          <a:xfrm rot="1645515">
            <a:off x="9402181" y="1714758"/>
            <a:ext cx="237190" cy="109361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CA77064A-B564-4754-9B5B-F22FF64C3F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32" y="4153568"/>
            <a:ext cx="2479700" cy="1652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88B2E939-CC4D-4B80-84F2-D3F0F4FC65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6213" t="14378" r="5534"/>
          <a:stretch/>
        </p:blipFill>
        <p:spPr>
          <a:xfrm>
            <a:off x="5893515" y="4153568"/>
            <a:ext cx="2299143" cy="1784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63886763-42D1-4FB0-B061-5243D1574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36" y="4163627"/>
            <a:ext cx="1921425" cy="2445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Slika 14">
            <a:extLst>
              <a:ext uri="{FF2B5EF4-FFF2-40B4-BE49-F238E27FC236}">
                <a16:creationId xmlns="" xmlns:a16="http://schemas.microsoft.com/office/drawing/2014/main" id="{A38FE123-EF2C-48A7-B63F-418FA75A92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" y="4514579"/>
            <a:ext cx="2440678" cy="1626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83907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/>
            <a:extLst>
              <a:ext uri="{FF2B5EF4-FFF2-40B4-BE49-F238E27FC236}">
                <a16:creationId xmlns="" xmlns:a16="http://schemas.microsoft.com/office/drawing/2014/main" id="{D3C612E7-62AA-43A9-9360-EB65957F1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974" r="5597" b="5361"/>
          <a:stretch>
            <a:fillRect/>
          </a:stretch>
        </p:blipFill>
        <p:spPr bwMode="auto">
          <a:xfrm>
            <a:off x="9330621" y="2700235"/>
            <a:ext cx="718499" cy="728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CBAB5728-23D3-495A-A879-C22D86E9EE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54" y="1073804"/>
            <a:ext cx="3974237" cy="3999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ED85F72C-1963-414C-B9E9-FCDE261596ED}"/>
              </a:ext>
            </a:extLst>
          </p:cNvPr>
          <p:cNvSpPr txBox="1"/>
          <p:nvPr/>
        </p:nvSpPr>
        <p:spPr>
          <a:xfrm>
            <a:off x="8682256" y="3660314"/>
            <a:ext cx="201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VIZUALNO +</a:t>
            </a:r>
          </a:p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ZANIMLJIVOSTI</a:t>
            </a:r>
          </a:p>
        </p:txBody>
      </p:sp>
    </p:spTree>
    <p:extLst>
      <p:ext uri="{BB962C8B-B14F-4D97-AF65-F5344CB8AC3E}">
        <p14:creationId xmlns="" xmlns:p14="http://schemas.microsoft.com/office/powerpoint/2010/main" val="3698622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2C4F4DA-9448-4171-BA4D-3101EF46E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432" y="452760"/>
            <a:ext cx="8001000" cy="893111"/>
          </a:xfrm>
        </p:spPr>
        <p:txBody>
          <a:bodyPr>
            <a:normAutofit/>
          </a:bodyPr>
          <a:lstStyle/>
          <a:p>
            <a:pPr algn="ctr"/>
            <a:r>
              <a:rPr lang="hr-HR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IZLUČIVANJE I BUBREZI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BCB4397D-D9C5-4EE7-B66F-24DFD9BB16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EE5047A0-B7E4-420F-A1D9-A3A2EFEF147F}"/>
              </a:ext>
            </a:extLst>
          </p:cNvPr>
          <p:cNvSpPr txBox="1"/>
          <p:nvPr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  <p:sp>
        <p:nvSpPr>
          <p:cNvPr id="7" name="Dijagram toka: Izmjenična obrada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F9F50261-4DED-41B8-AE98-9AF33936A5D4}"/>
              </a:ext>
            </a:extLst>
          </p:cNvPr>
          <p:cNvSpPr/>
          <p:nvPr/>
        </p:nvSpPr>
        <p:spPr>
          <a:xfrm>
            <a:off x="10823640" y="753228"/>
            <a:ext cx="1168779" cy="884703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 2. dio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F79D7BAF-A39C-4420-88C8-A17873F5C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033" y="1492237"/>
            <a:ext cx="3933798" cy="5246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5881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717</TotalTime>
  <Words>536</Words>
  <Application>Microsoft Office PowerPoint</Application>
  <PresentationFormat>Custom</PresentationFormat>
  <Paragraphs>100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Isječak</vt:lpstr>
      <vt:lpstr>ODRŽAVANJE RAVNOTEŽNIH UVJETA U ORGANIZMU</vt:lpstr>
      <vt:lpstr>Slide 2</vt:lpstr>
      <vt:lpstr>Slide 3</vt:lpstr>
      <vt:lpstr>Slide 4</vt:lpstr>
      <vt:lpstr>Slide 5</vt:lpstr>
      <vt:lpstr>Slide 6</vt:lpstr>
      <vt:lpstr>Slide 7</vt:lpstr>
      <vt:lpstr>Slide 8</vt:lpstr>
      <vt:lpstr>IZLUČIVANJE I BUBREZI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ODRŽAVANJE RAVNOTEŽNIH UVJETA U ORGANIZMU</dc:title>
  <dc:creator>Korisnik</dc:creator>
  <cp:lastModifiedBy>sk-mpovalec</cp:lastModifiedBy>
  <cp:revision>101</cp:revision>
  <dcterms:created xsi:type="dcterms:W3CDTF">2020-06-05T20:20:38Z</dcterms:created>
  <dcterms:modified xsi:type="dcterms:W3CDTF">2020-08-10T11:43:21Z</dcterms:modified>
</cp:coreProperties>
</file>